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rimo Bold" panose="020B0604020202020204" charset="0"/>
      <p:regular r:id="rId18"/>
    </p:embeddedFont>
    <p:embeddedFont>
      <p:font typeface="Arimo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8600" y="-8572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7886" y="3473500"/>
            <a:ext cx="7126932" cy="95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Integration Testing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86" y="4751486"/>
            <a:ext cx="953422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Course:</a:t>
            </a: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Software Testing $ Quality Assurance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886" y="5489525"/>
            <a:ext cx="9534228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Student:</a:t>
            </a: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Kevin Githinji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886" y="6227564"/>
            <a:ext cx="9534228" cy="3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 dirty="0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ID No:</a:t>
            </a:r>
            <a:r>
              <a:rPr lang="en-US" sz="2125" dirty="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 667221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6631F-E4E9-4FAE-A285-3AE6DF90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95300"/>
            <a:ext cx="13931119" cy="8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2CAFE-88C1-42AB-8F38-B7D49531F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1500"/>
            <a:ext cx="16687799" cy="708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50B7A-9CD2-458B-B455-56F680A13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58100"/>
            <a:ext cx="1769039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3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71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98605" y="735211"/>
            <a:ext cx="9534228" cy="184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What is Integration Testing?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78003" y="2884791"/>
            <a:ext cx="4641205" cy="3344615"/>
            <a:chOff x="0" y="0"/>
            <a:chExt cx="6188273" cy="445948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75502" cy="4446778"/>
            </a:xfrm>
            <a:custGeom>
              <a:avLst/>
              <a:gdLst/>
              <a:ahLst/>
              <a:cxnLst/>
              <a:rect l="l" t="t" r="r" b="b"/>
              <a:pathLst>
                <a:path w="6175502" h="4446778">
                  <a:moveTo>
                    <a:pt x="0" y="151638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23737" y="0"/>
                  </a:lnTo>
                  <a:cubicBezTo>
                    <a:pt x="6107557" y="0"/>
                    <a:pt x="6175502" y="67945"/>
                    <a:pt x="6175502" y="151638"/>
                  </a:cubicBezTo>
                  <a:lnTo>
                    <a:pt x="6175502" y="4295140"/>
                  </a:lnTo>
                  <a:cubicBezTo>
                    <a:pt x="6175502" y="4378960"/>
                    <a:pt x="6107557" y="4446778"/>
                    <a:pt x="6023737" y="4446778"/>
                  </a:cubicBezTo>
                  <a:lnTo>
                    <a:pt x="151765" y="4446778"/>
                  </a:lnTo>
                  <a:cubicBezTo>
                    <a:pt x="67945" y="4446778"/>
                    <a:pt x="0" y="4378833"/>
                    <a:pt x="0" y="4295140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88202" cy="4459478"/>
            </a:xfrm>
            <a:custGeom>
              <a:avLst/>
              <a:gdLst/>
              <a:ahLst/>
              <a:cxnLst/>
              <a:rect l="l" t="t" r="r" b="b"/>
              <a:pathLst>
                <a:path w="6188202" h="4459478">
                  <a:moveTo>
                    <a:pt x="0" y="157988"/>
                  </a:moveTo>
                  <a:cubicBezTo>
                    <a:pt x="0" y="70739"/>
                    <a:pt x="70866" y="0"/>
                    <a:pt x="158115" y="0"/>
                  </a:cubicBezTo>
                  <a:lnTo>
                    <a:pt x="6030087" y="0"/>
                  </a:lnTo>
                  <a:lnTo>
                    <a:pt x="6030087" y="6350"/>
                  </a:lnTo>
                  <a:lnTo>
                    <a:pt x="6030087" y="0"/>
                  </a:lnTo>
                  <a:cubicBezTo>
                    <a:pt x="6117463" y="0"/>
                    <a:pt x="6188202" y="70739"/>
                    <a:pt x="6188202" y="157988"/>
                  </a:cubicBezTo>
                  <a:lnTo>
                    <a:pt x="6181852" y="157988"/>
                  </a:lnTo>
                  <a:lnTo>
                    <a:pt x="6188202" y="157988"/>
                  </a:lnTo>
                  <a:lnTo>
                    <a:pt x="6188202" y="4301490"/>
                  </a:lnTo>
                  <a:lnTo>
                    <a:pt x="6181852" y="4301490"/>
                  </a:lnTo>
                  <a:lnTo>
                    <a:pt x="6188202" y="4301490"/>
                  </a:lnTo>
                  <a:cubicBezTo>
                    <a:pt x="6188202" y="4388739"/>
                    <a:pt x="6117336" y="4459478"/>
                    <a:pt x="6030087" y="4459478"/>
                  </a:cubicBezTo>
                  <a:lnTo>
                    <a:pt x="6030087" y="4453128"/>
                  </a:lnTo>
                  <a:lnTo>
                    <a:pt x="6030087" y="4459478"/>
                  </a:lnTo>
                  <a:lnTo>
                    <a:pt x="158115" y="4459478"/>
                  </a:lnTo>
                  <a:lnTo>
                    <a:pt x="158115" y="4453128"/>
                  </a:lnTo>
                  <a:lnTo>
                    <a:pt x="158115" y="4459478"/>
                  </a:lnTo>
                  <a:cubicBezTo>
                    <a:pt x="70866" y="4459478"/>
                    <a:pt x="0" y="4388739"/>
                    <a:pt x="0" y="43014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301490"/>
                  </a:lnTo>
                  <a:lnTo>
                    <a:pt x="6350" y="4301490"/>
                  </a:lnTo>
                  <a:lnTo>
                    <a:pt x="12700" y="4301490"/>
                  </a:lnTo>
                  <a:cubicBezTo>
                    <a:pt x="12700" y="4381754"/>
                    <a:pt x="77851" y="4446778"/>
                    <a:pt x="158115" y="4446778"/>
                  </a:cubicBezTo>
                  <a:lnTo>
                    <a:pt x="6030087" y="4446778"/>
                  </a:lnTo>
                  <a:cubicBezTo>
                    <a:pt x="6110478" y="4446778"/>
                    <a:pt x="6175502" y="4381754"/>
                    <a:pt x="6175502" y="4301490"/>
                  </a:cubicBezTo>
                  <a:lnTo>
                    <a:pt x="6175502" y="157988"/>
                  </a:lnTo>
                  <a:cubicBezTo>
                    <a:pt x="6175629" y="77724"/>
                    <a:pt x="6110478" y="12700"/>
                    <a:pt x="6030087" y="12700"/>
                  </a:cubicBezTo>
                  <a:lnTo>
                    <a:pt x="158115" y="12700"/>
                  </a:lnTo>
                  <a:lnTo>
                    <a:pt x="158115" y="6350"/>
                  </a:lnTo>
                  <a:lnTo>
                    <a:pt x="158115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663081" y="3142059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Definition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8393" y="3708264"/>
            <a:ext cx="4071194" cy="225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Testing multiple software modules combined as a group to verify they interact correctly and exchange data appropriately.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83381" y="2884791"/>
            <a:ext cx="4641354" cy="3344615"/>
            <a:chOff x="0" y="0"/>
            <a:chExt cx="6188472" cy="4459487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75756" cy="4446778"/>
            </a:xfrm>
            <a:custGeom>
              <a:avLst/>
              <a:gdLst/>
              <a:ahLst/>
              <a:cxnLst/>
              <a:rect l="l" t="t" r="r" b="b"/>
              <a:pathLst>
                <a:path w="6175756" h="4446778">
                  <a:moveTo>
                    <a:pt x="0" y="151638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23991" y="0"/>
                  </a:lnTo>
                  <a:cubicBezTo>
                    <a:pt x="6107811" y="0"/>
                    <a:pt x="6175756" y="67945"/>
                    <a:pt x="6175756" y="151638"/>
                  </a:cubicBezTo>
                  <a:lnTo>
                    <a:pt x="6175756" y="4295140"/>
                  </a:lnTo>
                  <a:cubicBezTo>
                    <a:pt x="6175756" y="4378960"/>
                    <a:pt x="6107811" y="4446778"/>
                    <a:pt x="6023991" y="4446778"/>
                  </a:cubicBezTo>
                  <a:lnTo>
                    <a:pt x="151765" y="4446778"/>
                  </a:lnTo>
                  <a:cubicBezTo>
                    <a:pt x="67945" y="4446778"/>
                    <a:pt x="0" y="4378833"/>
                    <a:pt x="0" y="4295140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88456" cy="4459478"/>
            </a:xfrm>
            <a:custGeom>
              <a:avLst/>
              <a:gdLst/>
              <a:ahLst/>
              <a:cxnLst/>
              <a:rect l="l" t="t" r="r" b="b"/>
              <a:pathLst>
                <a:path w="6188456" h="4459478">
                  <a:moveTo>
                    <a:pt x="0" y="157988"/>
                  </a:moveTo>
                  <a:cubicBezTo>
                    <a:pt x="0" y="70739"/>
                    <a:pt x="70866" y="0"/>
                    <a:pt x="158115" y="0"/>
                  </a:cubicBezTo>
                  <a:lnTo>
                    <a:pt x="6030341" y="0"/>
                  </a:lnTo>
                  <a:lnTo>
                    <a:pt x="6030341" y="6350"/>
                  </a:lnTo>
                  <a:lnTo>
                    <a:pt x="6030341" y="0"/>
                  </a:lnTo>
                  <a:cubicBezTo>
                    <a:pt x="6117717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4301490"/>
                  </a:lnTo>
                  <a:lnTo>
                    <a:pt x="6182106" y="4301490"/>
                  </a:lnTo>
                  <a:lnTo>
                    <a:pt x="6188456" y="4301490"/>
                  </a:lnTo>
                  <a:cubicBezTo>
                    <a:pt x="6188456" y="4388739"/>
                    <a:pt x="6117590" y="4459478"/>
                    <a:pt x="6030341" y="4459478"/>
                  </a:cubicBezTo>
                  <a:lnTo>
                    <a:pt x="6030341" y="4453128"/>
                  </a:lnTo>
                  <a:lnTo>
                    <a:pt x="6030341" y="4459478"/>
                  </a:lnTo>
                  <a:lnTo>
                    <a:pt x="158115" y="4459478"/>
                  </a:lnTo>
                  <a:lnTo>
                    <a:pt x="158115" y="4453128"/>
                  </a:lnTo>
                  <a:lnTo>
                    <a:pt x="158115" y="4459478"/>
                  </a:lnTo>
                  <a:cubicBezTo>
                    <a:pt x="70866" y="4459478"/>
                    <a:pt x="0" y="4388739"/>
                    <a:pt x="0" y="43014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301490"/>
                  </a:lnTo>
                  <a:lnTo>
                    <a:pt x="6350" y="4301490"/>
                  </a:lnTo>
                  <a:lnTo>
                    <a:pt x="12700" y="4301490"/>
                  </a:lnTo>
                  <a:cubicBezTo>
                    <a:pt x="12700" y="4381754"/>
                    <a:pt x="77851" y="4446778"/>
                    <a:pt x="158115" y="4446778"/>
                  </a:cubicBezTo>
                  <a:lnTo>
                    <a:pt x="6030341" y="4446778"/>
                  </a:lnTo>
                  <a:cubicBezTo>
                    <a:pt x="6110732" y="4446778"/>
                    <a:pt x="6175756" y="4381754"/>
                    <a:pt x="6175756" y="4301490"/>
                  </a:cubicBezTo>
                  <a:lnTo>
                    <a:pt x="6175756" y="157988"/>
                  </a:lnTo>
                  <a:cubicBezTo>
                    <a:pt x="6175756" y="77724"/>
                    <a:pt x="6110605" y="12700"/>
                    <a:pt x="6030341" y="12700"/>
                  </a:cubicBezTo>
                  <a:lnTo>
                    <a:pt x="158115" y="12700"/>
                  </a:lnTo>
                  <a:lnTo>
                    <a:pt x="158115" y="6350"/>
                  </a:lnTo>
                  <a:lnTo>
                    <a:pt x="158115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362304" y="3142059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Bridge Phase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62304" y="3708264"/>
            <a:ext cx="4071342" cy="225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Acts as a bridge between Unit Testing and System Testing, detecting interface errors early in the development cycle.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444776" y="6918871"/>
            <a:ext cx="10749560" cy="2044453"/>
            <a:chOff x="0" y="0"/>
            <a:chExt cx="14332746" cy="2725937"/>
          </a:xfrm>
        </p:grpSpPr>
        <p:sp>
          <p:nvSpPr>
            <p:cNvPr id="18" name="Freeform 18"/>
            <p:cNvSpPr/>
            <p:nvPr/>
          </p:nvSpPr>
          <p:spPr>
            <a:xfrm>
              <a:off x="7152" y="6350"/>
              <a:ext cx="14318603" cy="2713228"/>
            </a:xfrm>
            <a:custGeom>
              <a:avLst/>
              <a:gdLst/>
              <a:ahLst/>
              <a:cxnLst/>
              <a:rect l="l" t="t" r="r" b="b"/>
              <a:pathLst>
                <a:path w="14318603" h="2713228">
                  <a:moveTo>
                    <a:pt x="0" y="151638"/>
                  </a:moveTo>
                  <a:cubicBezTo>
                    <a:pt x="0" y="67945"/>
                    <a:pt x="76816" y="0"/>
                    <a:pt x="171512" y="0"/>
                  </a:cubicBezTo>
                  <a:lnTo>
                    <a:pt x="14147091" y="0"/>
                  </a:lnTo>
                  <a:cubicBezTo>
                    <a:pt x="14241788" y="0"/>
                    <a:pt x="14318603" y="67945"/>
                    <a:pt x="14318603" y="151638"/>
                  </a:cubicBezTo>
                  <a:lnTo>
                    <a:pt x="14318603" y="2561590"/>
                  </a:lnTo>
                  <a:cubicBezTo>
                    <a:pt x="14318603" y="2645410"/>
                    <a:pt x="14241788" y="2713228"/>
                    <a:pt x="14147091" y="2713228"/>
                  </a:cubicBezTo>
                  <a:lnTo>
                    <a:pt x="171512" y="2713228"/>
                  </a:lnTo>
                  <a:cubicBezTo>
                    <a:pt x="76816" y="2713228"/>
                    <a:pt x="0" y="2645283"/>
                    <a:pt x="0" y="2561590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4332889" cy="2725928"/>
            </a:xfrm>
            <a:custGeom>
              <a:avLst/>
              <a:gdLst/>
              <a:ahLst/>
              <a:cxnLst/>
              <a:rect l="l" t="t" r="r" b="b"/>
              <a:pathLst>
                <a:path w="14332889" h="2725928">
                  <a:moveTo>
                    <a:pt x="0" y="157988"/>
                  </a:moveTo>
                  <a:cubicBezTo>
                    <a:pt x="0" y="70739"/>
                    <a:pt x="79963" y="0"/>
                    <a:pt x="178664" y="0"/>
                  </a:cubicBezTo>
                  <a:lnTo>
                    <a:pt x="14154243" y="0"/>
                  </a:lnTo>
                  <a:lnTo>
                    <a:pt x="14154243" y="6350"/>
                  </a:lnTo>
                  <a:lnTo>
                    <a:pt x="14154243" y="0"/>
                  </a:lnTo>
                  <a:cubicBezTo>
                    <a:pt x="14252801" y="0"/>
                    <a:pt x="14332889" y="70739"/>
                    <a:pt x="14332889" y="157988"/>
                  </a:cubicBezTo>
                  <a:lnTo>
                    <a:pt x="14325755" y="157988"/>
                  </a:lnTo>
                  <a:lnTo>
                    <a:pt x="14332889" y="157988"/>
                  </a:lnTo>
                  <a:lnTo>
                    <a:pt x="14332889" y="2567940"/>
                  </a:lnTo>
                  <a:lnTo>
                    <a:pt x="14325755" y="2567940"/>
                  </a:lnTo>
                  <a:lnTo>
                    <a:pt x="14332889" y="2567940"/>
                  </a:lnTo>
                  <a:cubicBezTo>
                    <a:pt x="14332889" y="2655189"/>
                    <a:pt x="14252946" y="2725928"/>
                    <a:pt x="14154243" y="2725928"/>
                  </a:cubicBezTo>
                  <a:lnTo>
                    <a:pt x="14154243" y="2719578"/>
                  </a:lnTo>
                  <a:lnTo>
                    <a:pt x="14154243" y="2725928"/>
                  </a:lnTo>
                  <a:lnTo>
                    <a:pt x="178664" y="2725928"/>
                  </a:lnTo>
                  <a:lnTo>
                    <a:pt x="178664" y="2719578"/>
                  </a:lnTo>
                  <a:lnTo>
                    <a:pt x="178664" y="2725928"/>
                  </a:lnTo>
                  <a:cubicBezTo>
                    <a:pt x="79963" y="2725928"/>
                    <a:pt x="0" y="2655189"/>
                    <a:pt x="0" y="2567940"/>
                  </a:cubicBezTo>
                  <a:lnTo>
                    <a:pt x="0" y="157988"/>
                  </a:lnTo>
                  <a:lnTo>
                    <a:pt x="7152" y="157988"/>
                  </a:lnTo>
                  <a:lnTo>
                    <a:pt x="0" y="157988"/>
                  </a:lnTo>
                  <a:moveTo>
                    <a:pt x="14305" y="157988"/>
                  </a:moveTo>
                  <a:lnTo>
                    <a:pt x="14305" y="2567940"/>
                  </a:lnTo>
                  <a:lnTo>
                    <a:pt x="7152" y="2567940"/>
                  </a:lnTo>
                  <a:lnTo>
                    <a:pt x="14305" y="2567940"/>
                  </a:lnTo>
                  <a:cubicBezTo>
                    <a:pt x="14305" y="2648204"/>
                    <a:pt x="87830" y="2713228"/>
                    <a:pt x="178664" y="2713228"/>
                  </a:cubicBezTo>
                  <a:lnTo>
                    <a:pt x="14154243" y="2713228"/>
                  </a:lnTo>
                  <a:cubicBezTo>
                    <a:pt x="14245078" y="2713228"/>
                    <a:pt x="14318602" y="2648204"/>
                    <a:pt x="14318602" y="2567940"/>
                  </a:cubicBezTo>
                  <a:lnTo>
                    <a:pt x="14318602" y="157988"/>
                  </a:lnTo>
                  <a:cubicBezTo>
                    <a:pt x="14318602" y="77724"/>
                    <a:pt x="14245078" y="12700"/>
                    <a:pt x="14154243" y="12700"/>
                  </a:cubicBezTo>
                  <a:lnTo>
                    <a:pt x="178664" y="12700"/>
                  </a:lnTo>
                  <a:lnTo>
                    <a:pt x="178664" y="6350"/>
                  </a:lnTo>
                  <a:lnTo>
                    <a:pt x="178664" y="12700"/>
                  </a:lnTo>
                  <a:cubicBezTo>
                    <a:pt x="87830" y="12700"/>
                    <a:pt x="14305" y="77724"/>
                    <a:pt x="14305" y="1579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698605" y="7123635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Goal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98605" y="7692754"/>
            <a:ext cx="8973741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Build confidence that the integrated system will function as intended when deployed in production.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316984" y="2884791"/>
            <a:ext cx="4641354" cy="3344615"/>
            <a:chOff x="0" y="0"/>
            <a:chExt cx="6188472" cy="4459487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6175756" cy="4446778"/>
            </a:xfrm>
            <a:custGeom>
              <a:avLst/>
              <a:gdLst/>
              <a:ahLst/>
              <a:cxnLst/>
              <a:rect l="l" t="t" r="r" b="b"/>
              <a:pathLst>
                <a:path w="6175756" h="4446778">
                  <a:moveTo>
                    <a:pt x="0" y="151638"/>
                  </a:moveTo>
                  <a:cubicBezTo>
                    <a:pt x="0" y="67945"/>
                    <a:pt x="67945" y="0"/>
                    <a:pt x="151765" y="0"/>
                  </a:cubicBezTo>
                  <a:lnTo>
                    <a:pt x="6023991" y="0"/>
                  </a:lnTo>
                  <a:cubicBezTo>
                    <a:pt x="6107811" y="0"/>
                    <a:pt x="6175756" y="67945"/>
                    <a:pt x="6175756" y="151638"/>
                  </a:cubicBezTo>
                  <a:lnTo>
                    <a:pt x="6175756" y="4295140"/>
                  </a:lnTo>
                  <a:cubicBezTo>
                    <a:pt x="6175756" y="4378960"/>
                    <a:pt x="6107811" y="4446778"/>
                    <a:pt x="6023991" y="4446778"/>
                  </a:cubicBezTo>
                  <a:lnTo>
                    <a:pt x="151765" y="4446778"/>
                  </a:lnTo>
                  <a:cubicBezTo>
                    <a:pt x="67945" y="4446778"/>
                    <a:pt x="0" y="4378833"/>
                    <a:pt x="0" y="4295140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188456" cy="4459478"/>
            </a:xfrm>
            <a:custGeom>
              <a:avLst/>
              <a:gdLst/>
              <a:ahLst/>
              <a:cxnLst/>
              <a:rect l="l" t="t" r="r" b="b"/>
              <a:pathLst>
                <a:path w="6188456" h="4459478">
                  <a:moveTo>
                    <a:pt x="0" y="157988"/>
                  </a:moveTo>
                  <a:cubicBezTo>
                    <a:pt x="0" y="70739"/>
                    <a:pt x="70866" y="0"/>
                    <a:pt x="158115" y="0"/>
                  </a:cubicBezTo>
                  <a:lnTo>
                    <a:pt x="6030341" y="0"/>
                  </a:lnTo>
                  <a:lnTo>
                    <a:pt x="6030341" y="6350"/>
                  </a:lnTo>
                  <a:lnTo>
                    <a:pt x="6030341" y="0"/>
                  </a:lnTo>
                  <a:cubicBezTo>
                    <a:pt x="6117717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4301490"/>
                  </a:lnTo>
                  <a:lnTo>
                    <a:pt x="6182106" y="4301490"/>
                  </a:lnTo>
                  <a:lnTo>
                    <a:pt x="6188456" y="4301490"/>
                  </a:lnTo>
                  <a:cubicBezTo>
                    <a:pt x="6188456" y="4388739"/>
                    <a:pt x="6117590" y="4459478"/>
                    <a:pt x="6030341" y="4459478"/>
                  </a:cubicBezTo>
                  <a:lnTo>
                    <a:pt x="6030341" y="4453128"/>
                  </a:lnTo>
                  <a:lnTo>
                    <a:pt x="6030341" y="4459478"/>
                  </a:lnTo>
                  <a:lnTo>
                    <a:pt x="158115" y="4459478"/>
                  </a:lnTo>
                  <a:lnTo>
                    <a:pt x="158115" y="4453128"/>
                  </a:lnTo>
                  <a:lnTo>
                    <a:pt x="158115" y="4459478"/>
                  </a:lnTo>
                  <a:cubicBezTo>
                    <a:pt x="70866" y="4459478"/>
                    <a:pt x="0" y="4388739"/>
                    <a:pt x="0" y="43014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301490"/>
                  </a:lnTo>
                  <a:lnTo>
                    <a:pt x="6350" y="4301490"/>
                  </a:lnTo>
                  <a:lnTo>
                    <a:pt x="12700" y="4301490"/>
                  </a:lnTo>
                  <a:cubicBezTo>
                    <a:pt x="12700" y="4381754"/>
                    <a:pt x="77851" y="4446778"/>
                    <a:pt x="158115" y="4446778"/>
                  </a:cubicBezTo>
                  <a:lnTo>
                    <a:pt x="6030341" y="4446778"/>
                  </a:lnTo>
                  <a:cubicBezTo>
                    <a:pt x="6110732" y="4446778"/>
                    <a:pt x="6175756" y="4381754"/>
                    <a:pt x="6175756" y="4301490"/>
                  </a:cubicBezTo>
                  <a:lnTo>
                    <a:pt x="6175756" y="157988"/>
                  </a:lnTo>
                  <a:cubicBezTo>
                    <a:pt x="6175756" y="77724"/>
                    <a:pt x="6110605" y="12700"/>
                    <a:pt x="6030341" y="12700"/>
                  </a:cubicBezTo>
                  <a:lnTo>
                    <a:pt x="158115" y="12700"/>
                  </a:lnTo>
                  <a:lnTo>
                    <a:pt x="158115" y="6350"/>
                  </a:lnTo>
                  <a:lnTo>
                    <a:pt x="158115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672346" y="3142059"/>
            <a:ext cx="3563391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Primary Goal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86760" y="3708264"/>
            <a:ext cx="4071342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To detect issues that arise when modules interact, such as incorrect data flow or failure to handle errors between modules.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2522339"/>
            <a:ext cx="7126932" cy="95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Key 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3124" y="4016722"/>
            <a:ext cx="618828" cy="618828"/>
            <a:chOff x="0" y="0"/>
            <a:chExt cx="825103" cy="8251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38746" y="4097015"/>
            <a:ext cx="427584" cy="496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7907" y="4066877"/>
            <a:ext cx="4925169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Data Exchange Verification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27907" y="4636443"/>
            <a:ext cx="71468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Ensure modules exchange data correctly and consistently across all interfaces.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08455" y="4016722"/>
            <a:ext cx="618827" cy="618828"/>
            <a:chOff x="0" y="0"/>
            <a:chExt cx="825103" cy="8251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404077" y="4097015"/>
            <a:ext cx="427584" cy="496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93239" y="4066877"/>
            <a:ext cx="4093964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Early Defect Detection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93239" y="4636443"/>
            <a:ext cx="71468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Identify and resolve interface-related defects before they reach system testing.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43124" y="6125766"/>
            <a:ext cx="618828" cy="618827"/>
            <a:chOff x="0" y="0"/>
            <a:chExt cx="825103" cy="8251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38746" y="6206059"/>
            <a:ext cx="427584" cy="496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7907" y="6175921"/>
            <a:ext cx="3745855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Workflow Validation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7907" y="6745486"/>
            <a:ext cx="71468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Confirm end-to-end workflows spanning multiple modules function as expected.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308455" y="6125766"/>
            <a:ext cx="618827" cy="618827"/>
            <a:chOff x="0" y="0"/>
            <a:chExt cx="825103" cy="825103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404077" y="6206059"/>
            <a:ext cx="427584" cy="496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93239" y="6175921"/>
            <a:ext cx="4886623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Requirements Compliance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93239" y="6745486"/>
            <a:ext cx="71468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Validate that combined modules meet business and functional requirements.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77314" y="801595"/>
            <a:ext cx="16689884" cy="309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12"/>
              </a:lnSpc>
            </a:pPr>
            <a:r>
              <a:rPr lang="en-US" sz="9437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Why Integration Testing Matters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9059" y="5238687"/>
            <a:ext cx="3605212" cy="47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Prevention Focus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9059" y="6321836"/>
            <a:ext cx="8066484" cy="82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Prevents failures from data format mismatches and interface errors that could crash production systems.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31982" y="5238687"/>
            <a:ext cx="3605212" cy="47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Cost Efficiency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6321836"/>
            <a:ext cx="8066484" cy="82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Detects defects early, saving time and cost by avoiding expensive rework in later stages.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9059" y="7956755"/>
            <a:ext cx="16689884" cy="82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Software applications consist of interdependent components. Without integration testing, apps may pass unit tests but fail in production due to interface mismatches.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1599903"/>
            <a:ext cx="11614548" cy="95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Integration Testing Approaches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3099047"/>
            <a:ext cx="677019" cy="677019"/>
            <a:chOff x="0" y="0"/>
            <a:chExt cx="902692" cy="90269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47886" y="4066877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Big Bang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7886" y="4636443"/>
            <a:ext cx="802689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All modules integrated simultaneously after individual unit testing. The entire system is then tested as a whole. Simple but difficult to debug. Best for small projects.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13217" y="3099047"/>
            <a:ext cx="677019" cy="677019"/>
            <a:chOff x="0" y="0"/>
            <a:chExt cx="902692" cy="90269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2" b="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313217" y="4066877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Top-Down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13217" y="4636443"/>
            <a:ext cx="802689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Integration starts from top-level modules downward. Validates high-level logic early but requires stubs.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6130529"/>
            <a:ext cx="677019" cy="677019"/>
            <a:chOff x="0" y="0"/>
            <a:chExt cx="902692" cy="9026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47886" y="7098357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Bottom-Up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7886" y="7667922"/>
            <a:ext cx="802689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Begins with lower-level modules moving upward. Tests utilities early but delays high-level validation.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13217" y="6130529"/>
            <a:ext cx="677019" cy="677019"/>
            <a:chOff x="0" y="0"/>
            <a:chExt cx="902692" cy="90269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02716" cy="902716"/>
            </a:xfrm>
            <a:custGeom>
              <a:avLst/>
              <a:gdLst/>
              <a:ahLst/>
              <a:cxnLst/>
              <a:rect l="l" t="t" r="r" b="b"/>
              <a:pathLst>
                <a:path w="902716" h="902716">
                  <a:moveTo>
                    <a:pt x="0" y="0"/>
                  </a:moveTo>
                  <a:lnTo>
                    <a:pt x="902716" y="0"/>
                  </a:lnTo>
                  <a:lnTo>
                    <a:pt x="902716" y="902716"/>
                  </a:lnTo>
                  <a:lnTo>
                    <a:pt x="0" y="902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313217" y="7098357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Sandwich/Hybrid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13217" y="7667922"/>
            <a:ext cx="802689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Combines top-down and bottom-up approaches. Balanced but requires complex planning and resources.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1110704"/>
            <a:ext cx="11943010" cy="95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Advanced Integration Strategies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886" y="2609850"/>
            <a:ext cx="1354039" cy="1624905"/>
            <a:chOff x="0" y="0"/>
            <a:chExt cx="1805385" cy="216654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805432" cy="2166493"/>
            </a:xfrm>
            <a:custGeom>
              <a:avLst/>
              <a:gdLst/>
              <a:ahLst/>
              <a:cxnLst/>
              <a:rect l="l" t="t" r="r" b="b"/>
              <a:pathLst>
                <a:path w="1805432" h="2166493">
                  <a:moveTo>
                    <a:pt x="0" y="0"/>
                  </a:moveTo>
                  <a:lnTo>
                    <a:pt x="1805432" y="0"/>
                  </a:lnTo>
                  <a:lnTo>
                    <a:pt x="1805432" y="2166493"/>
                  </a:lnTo>
                  <a:lnTo>
                    <a:pt x="0" y="2166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4" r="2" b="-17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572642" y="2832944"/>
            <a:ext cx="4343697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Incremental Integration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2642" y="3402509"/>
            <a:ext cx="14767471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Modules integrated one at a time with testing after each addition. Easier debugging but time-consuming.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7886" y="4234755"/>
            <a:ext cx="1354039" cy="1624905"/>
            <a:chOff x="0" y="0"/>
            <a:chExt cx="1805385" cy="216654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805432" cy="2166493"/>
            </a:xfrm>
            <a:custGeom>
              <a:avLst/>
              <a:gdLst/>
              <a:ahLst/>
              <a:cxnLst/>
              <a:rect l="l" t="t" r="r" b="b"/>
              <a:pathLst>
                <a:path w="1805432" h="2166493">
                  <a:moveTo>
                    <a:pt x="0" y="0"/>
                  </a:moveTo>
                  <a:lnTo>
                    <a:pt x="1805432" y="0"/>
                  </a:lnTo>
                  <a:lnTo>
                    <a:pt x="1805432" y="2166493"/>
                  </a:lnTo>
                  <a:lnTo>
                    <a:pt x="0" y="2166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74" r="2" b="-17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572642" y="4457849"/>
            <a:ext cx="4815780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Feature-Based Integration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72642" y="5027414"/>
            <a:ext cx="14767471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Integration based on business features rather than technical hierarchy. Aligns with user acceptance criteria.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7886" y="5859661"/>
            <a:ext cx="1354039" cy="1624905"/>
            <a:chOff x="0" y="0"/>
            <a:chExt cx="1805385" cy="216654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805432" cy="2166493"/>
            </a:xfrm>
            <a:custGeom>
              <a:avLst/>
              <a:gdLst/>
              <a:ahLst/>
              <a:cxnLst/>
              <a:rect l="l" t="t" r="r" b="b"/>
              <a:pathLst>
                <a:path w="1805432" h="2166493">
                  <a:moveTo>
                    <a:pt x="0" y="0"/>
                  </a:moveTo>
                  <a:lnTo>
                    <a:pt x="1805432" y="0"/>
                  </a:lnTo>
                  <a:lnTo>
                    <a:pt x="1805432" y="2166493"/>
                  </a:lnTo>
                  <a:lnTo>
                    <a:pt x="0" y="2166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74" r="2" b="-17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572642" y="6082754"/>
            <a:ext cx="4221064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Risk-Based Integration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72642" y="6652320"/>
            <a:ext cx="14767471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Prioritizes high-risk, complex, or critical modules first. Efficient for resource-constrained projects.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47886" y="7484566"/>
            <a:ext cx="1354039" cy="1624905"/>
            <a:chOff x="0" y="0"/>
            <a:chExt cx="1805385" cy="216654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805432" cy="2166493"/>
            </a:xfrm>
            <a:custGeom>
              <a:avLst/>
              <a:gdLst/>
              <a:ahLst/>
              <a:cxnLst/>
              <a:rect l="l" t="t" r="r" b="b"/>
              <a:pathLst>
                <a:path w="1805432" h="2166493">
                  <a:moveTo>
                    <a:pt x="0" y="0"/>
                  </a:moveTo>
                  <a:lnTo>
                    <a:pt x="1805432" y="0"/>
                  </a:lnTo>
                  <a:lnTo>
                    <a:pt x="1805432" y="2166493"/>
                  </a:lnTo>
                  <a:lnTo>
                    <a:pt x="0" y="2166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74" r="2" b="-17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572642" y="7707660"/>
            <a:ext cx="4715619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Thread-Based Integration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72642" y="8277225"/>
            <a:ext cx="14767471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Modules integrated along end-to-end execution threads representing complete system workflows.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0455" y="658416"/>
            <a:ext cx="8281392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Interface Testing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455" y="1799630"/>
            <a:ext cx="16727091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Interface Testing focuses on interaction points between modules, ensuring accurate data exchange in distributed systems and API-driven platforms.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5692" y="2487960"/>
            <a:ext cx="8261597" cy="2223641"/>
            <a:chOff x="0" y="0"/>
            <a:chExt cx="11015463" cy="2964855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1002772" cy="2952115"/>
            </a:xfrm>
            <a:custGeom>
              <a:avLst/>
              <a:gdLst/>
              <a:ahLst/>
              <a:cxnLst/>
              <a:rect l="l" t="t" r="r" b="b"/>
              <a:pathLst>
                <a:path w="11002772" h="2952115">
                  <a:moveTo>
                    <a:pt x="0" y="124841"/>
                  </a:moveTo>
                  <a:cubicBezTo>
                    <a:pt x="0" y="55880"/>
                    <a:pt x="56134" y="0"/>
                    <a:pt x="125222" y="0"/>
                  </a:cubicBezTo>
                  <a:lnTo>
                    <a:pt x="10877550" y="0"/>
                  </a:lnTo>
                  <a:cubicBezTo>
                    <a:pt x="10946765" y="0"/>
                    <a:pt x="11002772" y="55880"/>
                    <a:pt x="11002772" y="124841"/>
                  </a:cubicBezTo>
                  <a:lnTo>
                    <a:pt x="11002772" y="2827274"/>
                  </a:lnTo>
                  <a:cubicBezTo>
                    <a:pt x="11002772" y="2896235"/>
                    <a:pt x="10946638" y="2952115"/>
                    <a:pt x="10877550" y="2952115"/>
                  </a:cubicBezTo>
                  <a:lnTo>
                    <a:pt x="125222" y="2952115"/>
                  </a:lnTo>
                  <a:cubicBezTo>
                    <a:pt x="56007" y="2952115"/>
                    <a:pt x="0" y="2896235"/>
                    <a:pt x="0" y="282727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1015472" cy="2964815"/>
            </a:xfrm>
            <a:custGeom>
              <a:avLst/>
              <a:gdLst/>
              <a:ahLst/>
              <a:cxnLst/>
              <a:rect l="l" t="t" r="r" b="b"/>
              <a:pathLst>
                <a:path w="11015472" h="2964815">
                  <a:moveTo>
                    <a:pt x="0" y="131191"/>
                  </a:moveTo>
                  <a:cubicBezTo>
                    <a:pt x="0" y="58674"/>
                    <a:pt x="58928" y="0"/>
                    <a:pt x="131572" y="0"/>
                  </a:cubicBezTo>
                  <a:lnTo>
                    <a:pt x="10883900" y="0"/>
                  </a:lnTo>
                  <a:lnTo>
                    <a:pt x="10883900" y="6350"/>
                  </a:lnTo>
                  <a:lnTo>
                    <a:pt x="10883900" y="0"/>
                  </a:lnTo>
                  <a:cubicBezTo>
                    <a:pt x="10956544" y="0"/>
                    <a:pt x="11015472" y="58674"/>
                    <a:pt x="11015472" y="131191"/>
                  </a:cubicBezTo>
                  <a:lnTo>
                    <a:pt x="11009122" y="131191"/>
                  </a:lnTo>
                  <a:lnTo>
                    <a:pt x="11015472" y="131191"/>
                  </a:lnTo>
                  <a:lnTo>
                    <a:pt x="11015472" y="2833624"/>
                  </a:lnTo>
                  <a:lnTo>
                    <a:pt x="11009122" y="2833624"/>
                  </a:lnTo>
                  <a:lnTo>
                    <a:pt x="11015472" y="2833624"/>
                  </a:lnTo>
                  <a:cubicBezTo>
                    <a:pt x="11015472" y="2906141"/>
                    <a:pt x="10956544" y="2964815"/>
                    <a:pt x="10883900" y="2964815"/>
                  </a:cubicBezTo>
                  <a:lnTo>
                    <a:pt x="10883900" y="2958465"/>
                  </a:lnTo>
                  <a:lnTo>
                    <a:pt x="10883900" y="2964815"/>
                  </a:lnTo>
                  <a:lnTo>
                    <a:pt x="131572" y="2964815"/>
                  </a:lnTo>
                  <a:lnTo>
                    <a:pt x="131572" y="2958465"/>
                  </a:lnTo>
                  <a:lnTo>
                    <a:pt x="131572" y="2964815"/>
                  </a:lnTo>
                  <a:cubicBezTo>
                    <a:pt x="58928" y="2964815"/>
                    <a:pt x="0" y="2906141"/>
                    <a:pt x="0" y="2833624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2833624"/>
                  </a:lnTo>
                  <a:lnTo>
                    <a:pt x="6350" y="2833624"/>
                  </a:lnTo>
                  <a:lnTo>
                    <a:pt x="12700" y="2833624"/>
                  </a:lnTo>
                  <a:cubicBezTo>
                    <a:pt x="12700" y="2899029"/>
                    <a:pt x="65913" y="2952115"/>
                    <a:pt x="131572" y="2952115"/>
                  </a:cubicBezTo>
                  <a:lnTo>
                    <a:pt x="10883900" y="2952115"/>
                  </a:lnTo>
                  <a:cubicBezTo>
                    <a:pt x="10949559" y="2952115"/>
                    <a:pt x="11002772" y="2899029"/>
                    <a:pt x="11002772" y="2833624"/>
                  </a:cubicBezTo>
                  <a:lnTo>
                    <a:pt x="11002772" y="131191"/>
                  </a:lnTo>
                  <a:cubicBezTo>
                    <a:pt x="11002772" y="65786"/>
                    <a:pt x="10949559" y="12700"/>
                    <a:pt x="10883900" y="12700"/>
                  </a:cubicBezTo>
                  <a:lnTo>
                    <a:pt x="131572" y="12700"/>
                  </a:lnTo>
                  <a:lnTo>
                    <a:pt x="131572" y="6350"/>
                  </a:lnTo>
                  <a:lnTo>
                    <a:pt x="131572" y="12700"/>
                  </a:lnTo>
                  <a:cubicBezTo>
                    <a:pt x="65913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12924" y="2725191"/>
            <a:ext cx="668982" cy="668982"/>
            <a:chOff x="0" y="0"/>
            <a:chExt cx="891977" cy="8919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1921" cy="891921"/>
            </a:xfrm>
            <a:custGeom>
              <a:avLst/>
              <a:gdLst/>
              <a:ahLst/>
              <a:cxnLst/>
              <a:rect l="l" t="t" r="r" b="b"/>
              <a:pathLst>
                <a:path w="891921" h="891921">
                  <a:moveTo>
                    <a:pt x="0" y="446024"/>
                  </a:moveTo>
                  <a:cubicBezTo>
                    <a:pt x="0" y="199644"/>
                    <a:pt x="199644" y="0"/>
                    <a:pt x="446024" y="0"/>
                  </a:cubicBezTo>
                  <a:cubicBezTo>
                    <a:pt x="692404" y="0"/>
                    <a:pt x="891921" y="199644"/>
                    <a:pt x="891921" y="446024"/>
                  </a:cubicBezTo>
                  <a:cubicBezTo>
                    <a:pt x="891921" y="692404"/>
                    <a:pt x="692277" y="891921"/>
                    <a:pt x="446024" y="891921"/>
                  </a:cubicBezTo>
                  <a:cubicBezTo>
                    <a:pt x="199771" y="891921"/>
                    <a:pt x="0" y="692277"/>
                    <a:pt x="0" y="446024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96876" y="2871490"/>
            <a:ext cx="300930" cy="376238"/>
            <a:chOff x="0" y="0"/>
            <a:chExt cx="401240" cy="50165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01193" cy="501650"/>
            </a:xfrm>
            <a:custGeom>
              <a:avLst/>
              <a:gdLst/>
              <a:ahLst/>
              <a:cxnLst/>
              <a:rect l="l" t="t" r="r" b="b"/>
              <a:pathLst>
                <a:path w="401193" h="501650">
                  <a:moveTo>
                    <a:pt x="0" y="0"/>
                  </a:moveTo>
                  <a:lnTo>
                    <a:pt x="401193" y="0"/>
                  </a:lnTo>
                  <a:lnTo>
                    <a:pt x="401193" y="501650"/>
                  </a:lnTo>
                  <a:lnTo>
                    <a:pt x="0" y="501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" r="-2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12924" y="3588544"/>
            <a:ext cx="2934295" cy="39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Data Transmission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924" y="4032051"/>
            <a:ext cx="7787134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Verify data sent and received correctly between modules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50710" y="2487960"/>
            <a:ext cx="8261598" cy="2223641"/>
            <a:chOff x="0" y="0"/>
            <a:chExt cx="11015463" cy="2964855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1002772" cy="2952115"/>
            </a:xfrm>
            <a:custGeom>
              <a:avLst/>
              <a:gdLst/>
              <a:ahLst/>
              <a:cxnLst/>
              <a:rect l="l" t="t" r="r" b="b"/>
              <a:pathLst>
                <a:path w="11002772" h="2952115">
                  <a:moveTo>
                    <a:pt x="0" y="124841"/>
                  </a:moveTo>
                  <a:cubicBezTo>
                    <a:pt x="0" y="55880"/>
                    <a:pt x="56134" y="0"/>
                    <a:pt x="125222" y="0"/>
                  </a:cubicBezTo>
                  <a:lnTo>
                    <a:pt x="10877550" y="0"/>
                  </a:lnTo>
                  <a:cubicBezTo>
                    <a:pt x="10946765" y="0"/>
                    <a:pt x="11002772" y="55880"/>
                    <a:pt x="11002772" y="124841"/>
                  </a:cubicBezTo>
                  <a:lnTo>
                    <a:pt x="11002772" y="2827274"/>
                  </a:lnTo>
                  <a:cubicBezTo>
                    <a:pt x="11002772" y="2896235"/>
                    <a:pt x="10946638" y="2952115"/>
                    <a:pt x="10877550" y="2952115"/>
                  </a:cubicBezTo>
                  <a:lnTo>
                    <a:pt x="125222" y="2952115"/>
                  </a:lnTo>
                  <a:cubicBezTo>
                    <a:pt x="56007" y="2952115"/>
                    <a:pt x="0" y="2896235"/>
                    <a:pt x="0" y="282727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1015472" cy="2964815"/>
            </a:xfrm>
            <a:custGeom>
              <a:avLst/>
              <a:gdLst/>
              <a:ahLst/>
              <a:cxnLst/>
              <a:rect l="l" t="t" r="r" b="b"/>
              <a:pathLst>
                <a:path w="11015472" h="2964815">
                  <a:moveTo>
                    <a:pt x="0" y="131191"/>
                  </a:moveTo>
                  <a:cubicBezTo>
                    <a:pt x="0" y="58674"/>
                    <a:pt x="58928" y="0"/>
                    <a:pt x="131572" y="0"/>
                  </a:cubicBezTo>
                  <a:lnTo>
                    <a:pt x="10883900" y="0"/>
                  </a:lnTo>
                  <a:lnTo>
                    <a:pt x="10883900" y="6350"/>
                  </a:lnTo>
                  <a:lnTo>
                    <a:pt x="10883900" y="0"/>
                  </a:lnTo>
                  <a:cubicBezTo>
                    <a:pt x="10956544" y="0"/>
                    <a:pt x="11015472" y="58674"/>
                    <a:pt x="11015472" y="131191"/>
                  </a:cubicBezTo>
                  <a:lnTo>
                    <a:pt x="11009122" y="131191"/>
                  </a:lnTo>
                  <a:lnTo>
                    <a:pt x="11015472" y="131191"/>
                  </a:lnTo>
                  <a:lnTo>
                    <a:pt x="11015472" y="2833624"/>
                  </a:lnTo>
                  <a:lnTo>
                    <a:pt x="11009122" y="2833624"/>
                  </a:lnTo>
                  <a:lnTo>
                    <a:pt x="11015472" y="2833624"/>
                  </a:lnTo>
                  <a:cubicBezTo>
                    <a:pt x="11015472" y="2906141"/>
                    <a:pt x="10956544" y="2964815"/>
                    <a:pt x="10883900" y="2964815"/>
                  </a:cubicBezTo>
                  <a:lnTo>
                    <a:pt x="10883900" y="2958465"/>
                  </a:lnTo>
                  <a:lnTo>
                    <a:pt x="10883900" y="2964815"/>
                  </a:lnTo>
                  <a:lnTo>
                    <a:pt x="131572" y="2964815"/>
                  </a:lnTo>
                  <a:lnTo>
                    <a:pt x="131572" y="2958465"/>
                  </a:lnTo>
                  <a:lnTo>
                    <a:pt x="131572" y="2964815"/>
                  </a:lnTo>
                  <a:cubicBezTo>
                    <a:pt x="58928" y="2964815"/>
                    <a:pt x="0" y="2906141"/>
                    <a:pt x="0" y="2833624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2833624"/>
                  </a:lnTo>
                  <a:lnTo>
                    <a:pt x="6350" y="2833624"/>
                  </a:lnTo>
                  <a:lnTo>
                    <a:pt x="12700" y="2833624"/>
                  </a:lnTo>
                  <a:cubicBezTo>
                    <a:pt x="12700" y="2899029"/>
                    <a:pt x="65913" y="2952115"/>
                    <a:pt x="131572" y="2952115"/>
                  </a:cubicBezTo>
                  <a:lnTo>
                    <a:pt x="10883900" y="2952115"/>
                  </a:lnTo>
                  <a:cubicBezTo>
                    <a:pt x="10949559" y="2952115"/>
                    <a:pt x="11002772" y="2899029"/>
                    <a:pt x="11002772" y="2833624"/>
                  </a:cubicBezTo>
                  <a:lnTo>
                    <a:pt x="11002772" y="131191"/>
                  </a:lnTo>
                  <a:cubicBezTo>
                    <a:pt x="11002772" y="65786"/>
                    <a:pt x="10949559" y="12700"/>
                    <a:pt x="10883900" y="12700"/>
                  </a:cubicBezTo>
                  <a:lnTo>
                    <a:pt x="131572" y="12700"/>
                  </a:lnTo>
                  <a:lnTo>
                    <a:pt x="131572" y="6350"/>
                  </a:lnTo>
                  <a:lnTo>
                    <a:pt x="131572" y="12700"/>
                  </a:lnTo>
                  <a:cubicBezTo>
                    <a:pt x="65913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487941" y="2725191"/>
            <a:ext cx="668982" cy="668982"/>
            <a:chOff x="0" y="0"/>
            <a:chExt cx="891977" cy="8919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1921" cy="891921"/>
            </a:xfrm>
            <a:custGeom>
              <a:avLst/>
              <a:gdLst/>
              <a:ahLst/>
              <a:cxnLst/>
              <a:rect l="l" t="t" r="r" b="b"/>
              <a:pathLst>
                <a:path w="891921" h="891921">
                  <a:moveTo>
                    <a:pt x="0" y="446024"/>
                  </a:moveTo>
                  <a:cubicBezTo>
                    <a:pt x="0" y="199644"/>
                    <a:pt x="199644" y="0"/>
                    <a:pt x="446024" y="0"/>
                  </a:cubicBezTo>
                  <a:cubicBezTo>
                    <a:pt x="692404" y="0"/>
                    <a:pt x="891921" y="199644"/>
                    <a:pt x="891921" y="446024"/>
                  </a:cubicBezTo>
                  <a:cubicBezTo>
                    <a:pt x="891921" y="692404"/>
                    <a:pt x="692277" y="891921"/>
                    <a:pt x="446024" y="891921"/>
                  </a:cubicBezTo>
                  <a:cubicBezTo>
                    <a:pt x="199771" y="891921"/>
                    <a:pt x="0" y="692277"/>
                    <a:pt x="0" y="446024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671894" y="2871490"/>
            <a:ext cx="300930" cy="376238"/>
            <a:chOff x="0" y="0"/>
            <a:chExt cx="401240" cy="50165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401193" cy="501650"/>
            </a:xfrm>
            <a:custGeom>
              <a:avLst/>
              <a:gdLst/>
              <a:ahLst/>
              <a:cxnLst/>
              <a:rect l="l" t="t" r="r" b="b"/>
              <a:pathLst>
                <a:path w="401193" h="501650">
                  <a:moveTo>
                    <a:pt x="0" y="0"/>
                  </a:moveTo>
                  <a:lnTo>
                    <a:pt x="401193" y="0"/>
                  </a:lnTo>
                  <a:lnTo>
                    <a:pt x="401193" y="501650"/>
                  </a:lnTo>
                  <a:lnTo>
                    <a:pt x="0" y="501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" r="-2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9487941" y="3588544"/>
            <a:ext cx="2934295" cy="39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Error Handling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87941" y="4032051"/>
            <a:ext cx="7787134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Test graceful failure handling, timeouts, and retries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75692" y="4925020"/>
            <a:ext cx="8261597" cy="2223641"/>
            <a:chOff x="0" y="0"/>
            <a:chExt cx="11015463" cy="2964855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11002772" cy="2952115"/>
            </a:xfrm>
            <a:custGeom>
              <a:avLst/>
              <a:gdLst/>
              <a:ahLst/>
              <a:cxnLst/>
              <a:rect l="l" t="t" r="r" b="b"/>
              <a:pathLst>
                <a:path w="11002772" h="2952115">
                  <a:moveTo>
                    <a:pt x="0" y="124841"/>
                  </a:moveTo>
                  <a:cubicBezTo>
                    <a:pt x="0" y="55880"/>
                    <a:pt x="56134" y="0"/>
                    <a:pt x="125222" y="0"/>
                  </a:cubicBezTo>
                  <a:lnTo>
                    <a:pt x="10877550" y="0"/>
                  </a:lnTo>
                  <a:cubicBezTo>
                    <a:pt x="10946765" y="0"/>
                    <a:pt x="11002772" y="55880"/>
                    <a:pt x="11002772" y="124841"/>
                  </a:cubicBezTo>
                  <a:lnTo>
                    <a:pt x="11002772" y="2827274"/>
                  </a:lnTo>
                  <a:cubicBezTo>
                    <a:pt x="11002772" y="2896235"/>
                    <a:pt x="10946638" y="2952115"/>
                    <a:pt x="10877550" y="2952115"/>
                  </a:cubicBezTo>
                  <a:lnTo>
                    <a:pt x="125222" y="2952115"/>
                  </a:lnTo>
                  <a:cubicBezTo>
                    <a:pt x="56007" y="2952115"/>
                    <a:pt x="0" y="2896235"/>
                    <a:pt x="0" y="282727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1015472" cy="2964815"/>
            </a:xfrm>
            <a:custGeom>
              <a:avLst/>
              <a:gdLst/>
              <a:ahLst/>
              <a:cxnLst/>
              <a:rect l="l" t="t" r="r" b="b"/>
              <a:pathLst>
                <a:path w="11015472" h="2964815">
                  <a:moveTo>
                    <a:pt x="0" y="131191"/>
                  </a:moveTo>
                  <a:cubicBezTo>
                    <a:pt x="0" y="58674"/>
                    <a:pt x="58928" y="0"/>
                    <a:pt x="131572" y="0"/>
                  </a:cubicBezTo>
                  <a:lnTo>
                    <a:pt x="10883900" y="0"/>
                  </a:lnTo>
                  <a:lnTo>
                    <a:pt x="10883900" y="6350"/>
                  </a:lnTo>
                  <a:lnTo>
                    <a:pt x="10883900" y="0"/>
                  </a:lnTo>
                  <a:cubicBezTo>
                    <a:pt x="10956544" y="0"/>
                    <a:pt x="11015472" y="58674"/>
                    <a:pt x="11015472" y="131191"/>
                  </a:cubicBezTo>
                  <a:lnTo>
                    <a:pt x="11009122" y="131191"/>
                  </a:lnTo>
                  <a:lnTo>
                    <a:pt x="11015472" y="131191"/>
                  </a:lnTo>
                  <a:lnTo>
                    <a:pt x="11015472" y="2833624"/>
                  </a:lnTo>
                  <a:lnTo>
                    <a:pt x="11009122" y="2833624"/>
                  </a:lnTo>
                  <a:lnTo>
                    <a:pt x="11015472" y="2833624"/>
                  </a:lnTo>
                  <a:cubicBezTo>
                    <a:pt x="11015472" y="2906141"/>
                    <a:pt x="10956544" y="2964815"/>
                    <a:pt x="10883900" y="2964815"/>
                  </a:cubicBezTo>
                  <a:lnTo>
                    <a:pt x="10883900" y="2958465"/>
                  </a:lnTo>
                  <a:lnTo>
                    <a:pt x="10883900" y="2964815"/>
                  </a:lnTo>
                  <a:lnTo>
                    <a:pt x="131572" y="2964815"/>
                  </a:lnTo>
                  <a:lnTo>
                    <a:pt x="131572" y="2958465"/>
                  </a:lnTo>
                  <a:lnTo>
                    <a:pt x="131572" y="2964815"/>
                  </a:lnTo>
                  <a:cubicBezTo>
                    <a:pt x="58928" y="2964815"/>
                    <a:pt x="0" y="2906141"/>
                    <a:pt x="0" y="2833624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2833624"/>
                  </a:lnTo>
                  <a:lnTo>
                    <a:pt x="6350" y="2833624"/>
                  </a:lnTo>
                  <a:lnTo>
                    <a:pt x="12700" y="2833624"/>
                  </a:lnTo>
                  <a:cubicBezTo>
                    <a:pt x="12700" y="2899029"/>
                    <a:pt x="65913" y="2952115"/>
                    <a:pt x="131572" y="2952115"/>
                  </a:cubicBezTo>
                  <a:lnTo>
                    <a:pt x="10883900" y="2952115"/>
                  </a:lnTo>
                  <a:cubicBezTo>
                    <a:pt x="10949559" y="2952115"/>
                    <a:pt x="11002772" y="2899029"/>
                    <a:pt x="11002772" y="2833624"/>
                  </a:cubicBezTo>
                  <a:lnTo>
                    <a:pt x="11002772" y="131191"/>
                  </a:lnTo>
                  <a:cubicBezTo>
                    <a:pt x="11002772" y="65786"/>
                    <a:pt x="10949559" y="12700"/>
                    <a:pt x="10883900" y="12700"/>
                  </a:cubicBezTo>
                  <a:lnTo>
                    <a:pt x="131572" y="12700"/>
                  </a:lnTo>
                  <a:lnTo>
                    <a:pt x="131572" y="6350"/>
                  </a:lnTo>
                  <a:lnTo>
                    <a:pt x="131572" y="12700"/>
                  </a:lnTo>
                  <a:cubicBezTo>
                    <a:pt x="65913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12924" y="5162252"/>
            <a:ext cx="668982" cy="668982"/>
            <a:chOff x="0" y="0"/>
            <a:chExt cx="891977" cy="8919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91921" cy="891921"/>
            </a:xfrm>
            <a:custGeom>
              <a:avLst/>
              <a:gdLst/>
              <a:ahLst/>
              <a:cxnLst/>
              <a:rect l="l" t="t" r="r" b="b"/>
              <a:pathLst>
                <a:path w="891921" h="891921">
                  <a:moveTo>
                    <a:pt x="0" y="446024"/>
                  </a:moveTo>
                  <a:cubicBezTo>
                    <a:pt x="0" y="199644"/>
                    <a:pt x="199644" y="0"/>
                    <a:pt x="446024" y="0"/>
                  </a:cubicBezTo>
                  <a:cubicBezTo>
                    <a:pt x="692404" y="0"/>
                    <a:pt x="891921" y="199644"/>
                    <a:pt x="891921" y="446024"/>
                  </a:cubicBezTo>
                  <a:cubicBezTo>
                    <a:pt x="891921" y="692404"/>
                    <a:pt x="692277" y="891921"/>
                    <a:pt x="446024" y="891921"/>
                  </a:cubicBezTo>
                  <a:cubicBezTo>
                    <a:pt x="199771" y="891921"/>
                    <a:pt x="0" y="692277"/>
                    <a:pt x="0" y="446024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96876" y="5308550"/>
            <a:ext cx="300930" cy="376238"/>
            <a:chOff x="0" y="0"/>
            <a:chExt cx="401240" cy="501650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401193" cy="501650"/>
            </a:xfrm>
            <a:custGeom>
              <a:avLst/>
              <a:gdLst/>
              <a:ahLst/>
              <a:cxnLst/>
              <a:rect l="l" t="t" r="r" b="b"/>
              <a:pathLst>
                <a:path w="401193" h="501650">
                  <a:moveTo>
                    <a:pt x="0" y="0"/>
                  </a:moveTo>
                  <a:lnTo>
                    <a:pt x="401193" y="0"/>
                  </a:lnTo>
                  <a:lnTo>
                    <a:pt x="401193" y="501650"/>
                  </a:lnTo>
                  <a:lnTo>
                    <a:pt x="0" y="501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" r="-21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1012924" y="6025604"/>
            <a:ext cx="3206502" cy="39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Boundary Conditions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2924" y="6469113"/>
            <a:ext cx="7787134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Validate minimum/maximum data limits are handled properly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50710" y="4925020"/>
            <a:ext cx="8261598" cy="2223641"/>
            <a:chOff x="0" y="0"/>
            <a:chExt cx="11015463" cy="2964855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11002772" cy="2952115"/>
            </a:xfrm>
            <a:custGeom>
              <a:avLst/>
              <a:gdLst/>
              <a:ahLst/>
              <a:cxnLst/>
              <a:rect l="l" t="t" r="r" b="b"/>
              <a:pathLst>
                <a:path w="11002772" h="2952115">
                  <a:moveTo>
                    <a:pt x="0" y="124841"/>
                  </a:moveTo>
                  <a:cubicBezTo>
                    <a:pt x="0" y="55880"/>
                    <a:pt x="56134" y="0"/>
                    <a:pt x="125222" y="0"/>
                  </a:cubicBezTo>
                  <a:lnTo>
                    <a:pt x="10877550" y="0"/>
                  </a:lnTo>
                  <a:cubicBezTo>
                    <a:pt x="10946765" y="0"/>
                    <a:pt x="11002772" y="55880"/>
                    <a:pt x="11002772" y="124841"/>
                  </a:cubicBezTo>
                  <a:lnTo>
                    <a:pt x="11002772" y="2827274"/>
                  </a:lnTo>
                  <a:cubicBezTo>
                    <a:pt x="11002772" y="2896235"/>
                    <a:pt x="10946638" y="2952115"/>
                    <a:pt x="10877550" y="2952115"/>
                  </a:cubicBezTo>
                  <a:lnTo>
                    <a:pt x="125222" y="2952115"/>
                  </a:lnTo>
                  <a:cubicBezTo>
                    <a:pt x="56007" y="2952115"/>
                    <a:pt x="0" y="2896235"/>
                    <a:pt x="0" y="282727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11015472" cy="2964815"/>
            </a:xfrm>
            <a:custGeom>
              <a:avLst/>
              <a:gdLst/>
              <a:ahLst/>
              <a:cxnLst/>
              <a:rect l="l" t="t" r="r" b="b"/>
              <a:pathLst>
                <a:path w="11015472" h="2964815">
                  <a:moveTo>
                    <a:pt x="0" y="131191"/>
                  </a:moveTo>
                  <a:cubicBezTo>
                    <a:pt x="0" y="58674"/>
                    <a:pt x="58928" y="0"/>
                    <a:pt x="131572" y="0"/>
                  </a:cubicBezTo>
                  <a:lnTo>
                    <a:pt x="10883900" y="0"/>
                  </a:lnTo>
                  <a:lnTo>
                    <a:pt x="10883900" y="6350"/>
                  </a:lnTo>
                  <a:lnTo>
                    <a:pt x="10883900" y="0"/>
                  </a:lnTo>
                  <a:cubicBezTo>
                    <a:pt x="10956544" y="0"/>
                    <a:pt x="11015472" y="58674"/>
                    <a:pt x="11015472" y="131191"/>
                  </a:cubicBezTo>
                  <a:lnTo>
                    <a:pt x="11009122" y="131191"/>
                  </a:lnTo>
                  <a:lnTo>
                    <a:pt x="11015472" y="131191"/>
                  </a:lnTo>
                  <a:lnTo>
                    <a:pt x="11015472" y="2833624"/>
                  </a:lnTo>
                  <a:lnTo>
                    <a:pt x="11009122" y="2833624"/>
                  </a:lnTo>
                  <a:lnTo>
                    <a:pt x="11015472" y="2833624"/>
                  </a:lnTo>
                  <a:cubicBezTo>
                    <a:pt x="11015472" y="2906141"/>
                    <a:pt x="10956544" y="2964815"/>
                    <a:pt x="10883900" y="2964815"/>
                  </a:cubicBezTo>
                  <a:lnTo>
                    <a:pt x="10883900" y="2958465"/>
                  </a:lnTo>
                  <a:lnTo>
                    <a:pt x="10883900" y="2964815"/>
                  </a:lnTo>
                  <a:lnTo>
                    <a:pt x="131572" y="2964815"/>
                  </a:lnTo>
                  <a:lnTo>
                    <a:pt x="131572" y="2958465"/>
                  </a:lnTo>
                  <a:lnTo>
                    <a:pt x="131572" y="2964815"/>
                  </a:lnTo>
                  <a:cubicBezTo>
                    <a:pt x="58928" y="2964815"/>
                    <a:pt x="0" y="2906141"/>
                    <a:pt x="0" y="2833624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2833624"/>
                  </a:lnTo>
                  <a:lnTo>
                    <a:pt x="6350" y="2833624"/>
                  </a:lnTo>
                  <a:lnTo>
                    <a:pt x="12700" y="2833624"/>
                  </a:lnTo>
                  <a:cubicBezTo>
                    <a:pt x="12700" y="2899029"/>
                    <a:pt x="65913" y="2952115"/>
                    <a:pt x="131572" y="2952115"/>
                  </a:cubicBezTo>
                  <a:lnTo>
                    <a:pt x="10883900" y="2952115"/>
                  </a:lnTo>
                  <a:cubicBezTo>
                    <a:pt x="10949559" y="2952115"/>
                    <a:pt x="11002772" y="2899029"/>
                    <a:pt x="11002772" y="2833624"/>
                  </a:cubicBezTo>
                  <a:lnTo>
                    <a:pt x="11002772" y="131191"/>
                  </a:lnTo>
                  <a:cubicBezTo>
                    <a:pt x="11002772" y="65786"/>
                    <a:pt x="10949559" y="12700"/>
                    <a:pt x="10883900" y="12700"/>
                  </a:cubicBezTo>
                  <a:lnTo>
                    <a:pt x="131572" y="12700"/>
                  </a:lnTo>
                  <a:lnTo>
                    <a:pt x="131572" y="6350"/>
                  </a:lnTo>
                  <a:lnTo>
                    <a:pt x="131572" y="12700"/>
                  </a:lnTo>
                  <a:cubicBezTo>
                    <a:pt x="65913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9487941" y="5162252"/>
            <a:ext cx="668982" cy="668982"/>
            <a:chOff x="0" y="0"/>
            <a:chExt cx="891977" cy="89197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91921" cy="891921"/>
            </a:xfrm>
            <a:custGeom>
              <a:avLst/>
              <a:gdLst/>
              <a:ahLst/>
              <a:cxnLst/>
              <a:rect l="l" t="t" r="r" b="b"/>
              <a:pathLst>
                <a:path w="891921" h="891921">
                  <a:moveTo>
                    <a:pt x="0" y="446024"/>
                  </a:moveTo>
                  <a:cubicBezTo>
                    <a:pt x="0" y="199644"/>
                    <a:pt x="199644" y="0"/>
                    <a:pt x="446024" y="0"/>
                  </a:cubicBezTo>
                  <a:cubicBezTo>
                    <a:pt x="692404" y="0"/>
                    <a:pt x="891921" y="199644"/>
                    <a:pt x="891921" y="446024"/>
                  </a:cubicBezTo>
                  <a:cubicBezTo>
                    <a:pt x="891921" y="692404"/>
                    <a:pt x="692277" y="891921"/>
                    <a:pt x="446024" y="891921"/>
                  </a:cubicBezTo>
                  <a:cubicBezTo>
                    <a:pt x="199771" y="891921"/>
                    <a:pt x="0" y="692277"/>
                    <a:pt x="0" y="446024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9671894" y="5308550"/>
            <a:ext cx="300930" cy="376238"/>
            <a:chOff x="0" y="0"/>
            <a:chExt cx="401240" cy="501650"/>
          </a:xfrm>
        </p:grpSpPr>
        <p:sp>
          <p:nvSpPr>
            <p:cNvPr id="41" name="Freeform 41" descr="preencoded.png"/>
            <p:cNvSpPr/>
            <p:nvPr/>
          </p:nvSpPr>
          <p:spPr>
            <a:xfrm>
              <a:off x="0" y="0"/>
              <a:ext cx="401193" cy="501650"/>
            </a:xfrm>
            <a:custGeom>
              <a:avLst/>
              <a:gdLst/>
              <a:ahLst/>
              <a:cxnLst/>
              <a:rect l="l" t="t" r="r" b="b"/>
              <a:pathLst>
                <a:path w="401193" h="501650">
                  <a:moveTo>
                    <a:pt x="0" y="0"/>
                  </a:moveTo>
                  <a:lnTo>
                    <a:pt x="401193" y="0"/>
                  </a:lnTo>
                  <a:lnTo>
                    <a:pt x="401193" y="501650"/>
                  </a:lnTo>
                  <a:lnTo>
                    <a:pt x="0" y="501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" r="-21"/>
              </a:stretch>
            </a:blipFill>
          </p:spPr>
        </p:sp>
      </p:grpSp>
      <p:sp>
        <p:nvSpPr>
          <p:cNvPr id="42" name="TextBox 42"/>
          <p:cNvSpPr txBox="1"/>
          <p:nvPr/>
        </p:nvSpPr>
        <p:spPr>
          <a:xfrm>
            <a:off x="9487941" y="6025604"/>
            <a:ext cx="2934295" cy="39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Performance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487941" y="6469113"/>
            <a:ext cx="7787134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Ensure communication meets speed and scalability requirements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775692" y="7362081"/>
            <a:ext cx="8261597" cy="2223641"/>
            <a:chOff x="0" y="0"/>
            <a:chExt cx="11015463" cy="2964855"/>
          </a:xfrm>
        </p:grpSpPr>
        <p:sp>
          <p:nvSpPr>
            <p:cNvPr id="45" name="Freeform 45"/>
            <p:cNvSpPr/>
            <p:nvPr/>
          </p:nvSpPr>
          <p:spPr>
            <a:xfrm>
              <a:off x="6350" y="6350"/>
              <a:ext cx="11002772" cy="2952115"/>
            </a:xfrm>
            <a:custGeom>
              <a:avLst/>
              <a:gdLst/>
              <a:ahLst/>
              <a:cxnLst/>
              <a:rect l="l" t="t" r="r" b="b"/>
              <a:pathLst>
                <a:path w="11002772" h="2952115">
                  <a:moveTo>
                    <a:pt x="0" y="124841"/>
                  </a:moveTo>
                  <a:cubicBezTo>
                    <a:pt x="0" y="55880"/>
                    <a:pt x="56134" y="0"/>
                    <a:pt x="125222" y="0"/>
                  </a:cubicBezTo>
                  <a:lnTo>
                    <a:pt x="10877550" y="0"/>
                  </a:lnTo>
                  <a:cubicBezTo>
                    <a:pt x="10946765" y="0"/>
                    <a:pt x="11002772" y="55880"/>
                    <a:pt x="11002772" y="124841"/>
                  </a:cubicBezTo>
                  <a:lnTo>
                    <a:pt x="11002772" y="2827274"/>
                  </a:lnTo>
                  <a:cubicBezTo>
                    <a:pt x="11002772" y="2896235"/>
                    <a:pt x="10946638" y="2952115"/>
                    <a:pt x="10877550" y="2952115"/>
                  </a:cubicBezTo>
                  <a:lnTo>
                    <a:pt x="125222" y="2952115"/>
                  </a:lnTo>
                  <a:cubicBezTo>
                    <a:pt x="56007" y="2952115"/>
                    <a:pt x="0" y="2896235"/>
                    <a:pt x="0" y="282727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11015472" cy="2964815"/>
            </a:xfrm>
            <a:custGeom>
              <a:avLst/>
              <a:gdLst/>
              <a:ahLst/>
              <a:cxnLst/>
              <a:rect l="l" t="t" r="r" b="b"/>
              <a:pathLst>
                <a:path w="11015472" h="2964815">
                  <a:moveTo>
                    <a:pt x="0" y="131191"/>
                  </a:moveTo>
                  <a:cubicBezTo>
                    <a:pt x="0" y="58674"/>
                    <a:pt x="58928" y="0"/>
                    <a:pt x="131572" y="0"/>
                  </a:cubicBezTo>
                  <a:lnTo>
                    <a:pt x="10883900" y="0"/>
                  </a:lnTo>
                  <a:lnTo>
                    <a:pt x="10883900" y="6350"/>
                  </a:lnTo>
                  <a:lnTo>
                    <a:pt x="10883900" y="0"/>
                  </a:lnTo>
                  <a:cubicBezTo>
                    <a:pt x="10956544" y="0"/>
                    <a:pt x="11015472" y="58674"/>
                    <a:pt x="11015472" y="131191"/>
                  </a:cubicBezTo>
                  <a:lnTo>
                    <a:pt x="11009122" y="131191"/>
                  </a:lnTo>
                  <a:lnTo>
                    <a:pt x="11015472" y="131191"/>
                  </a:lnTo>
                  <a:lnTo>
                    <a:pt x="11015472" y="2833624"/>
                  </a:lnTo>
                  <a:lnTo>
                    <a:pt x="11009122" y="2833624"/>
                  </a:lnTo>
                  <a:lnTo>
                    <a:pt x="11015472" y="2833624"/>
                  </a:lnTo>
                  <a:cubicBezTo>
                    <a:pt x="11015472" y="2906141"/>
                    <a:pt x="10956544" y="2964815"/>
                    <a:pt x="10883900" y="2964815"/>
                  </a:cubicBezTo>
                  <a:lnTo>
                    <a:pt x="10883900" y="2958465"/>
                  </a:lnTo>
                  <a:lnTo>
                    <a:pt x="10883900" y="2964815"/>
                  </a:lnTo>
                  <a:lnTo>
                    <a:pt x="131572" y="2964815"/>
                  </a:lnTo>
                  <a:lnTo>
                    <a:pt x="131572" y="2958465"/>
                  </a:lnTo>
                  <a:lnTo>
                    <a:pt x="131572" y="2964815"/>
                  </a:lnTo>
                  <a:cubicBezTo>
                    <a:pt x="58928" y="2964815"/>
                    <a:pt x="0" y="2906141"/>
                    <a:pt x="0" y="2833624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2833624"/>
                  </a:lnTo>
                  <a:lnTo>
                    <a:pt x="6350" y="2833624"/>
                  </a:lnTo>
                  <a:lnTo>
                    <a:pt x="12700" y="2833624"/>
                  </a:lnTo>
                  <a:cubicBezTo>
                    <a:pt x="12700" y="2899029"/>
                    <a:pt x="65913" y="2952115"/>
                    <a:pt x="131572" y="2952115"/>
                  </a:cubicBezTo>
                  <a:lnTo>
                    <a:pt x="10883900" y="2952115"/>
                  </a:lnTo>
                  <a:cubicBezTo>
                    <a:pt x="10949559" y="2952115"/>
                    <a:pt x="11002772" y="2899029"/>
                    <a:pt x="11002772" y="2833624"/>
                  </a:cubicBezTo>
                  <a:lnTo>
                    <a:pt x="11002772" y="131191"/>
                  </a:lnTo>
                  <a:cubicBezTo>
                    <a:pt x="11002772" y="65786"/>
                    <a:pt x="10949559" y="12700"/>
                    <a:pt x="10883900" y="12700"/>
                  </a:cubicBezTo>
                  <a:lnTo>
                    <a:pt x="131572" y="12700"/>
                  </a:lnTo>
                  <a:lnTo>
                    <a:pt x="131572" y="6350"/>
                  </a:lnTo>
                  <a:lnTo>
                    <a:pt x="131572" y="12700"/>
                  </a:lnTo>
                  <a:cubicBezTo>
                    <a:pt x="65913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012924" y="7599312"/>
            <a:ext cx="668982" cy="668982"/>
            <a:chOff x="0" y="0"/>
            <a:chExt cx="891977" cy="89197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91921" cy="891921"/>
            </a:xfrm>
            <a:custGeom>
              <a:avLst/>
              <a:gdLst/>
              <a:ahLst/>
              <a:cxnLst/>
              <a:rect l="l" t="t" r="r" b="b"/>
              <a:pathLst>
                <a:path w="891921" h="891921">
                  <a:moveTo>
                    <a:pt x="0" y="446024"/>
                  </a:moveTo>
                  <a:cubicBezTo>
                    <a:pt x="0" y="199644"/>
                    <a:pt x="199644" y="0"/>
                    <a:pt x="446024" y="0"/>
                  </a:cubicBezTo>
                  <a:cubicBezTo>
                    <a:pt x="692404" y="0"/>
                    <a:pt x="891921" y="199644"/>
                    <a:pt x="891921" y="446024"/>
                  </a:cubicBezTo>
                  <a:cubicBezTo>
                    <a:pt x="891921" y="692404"/>
                    <a:pt x="692277" y="891921"/>
                    <a:pt x="446024" y="891921"/>
                  </a:cubicBezTo>
                  <a:cubicBezTo>
                    <a:pt x="199771" y="891921"/>
                    <a:pt x="0" y="692277"/>
                    <a:pt x="0" y="446024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1196876" y="7745611"/>
            <a:ext cx="300930" cy="376238"/>
            <a:chOff x="0" y="0"/>
            <a:chExt cx="401240" cy="501650"/>
          </a:xfrm>
        </p:grpSpPr>
        <p:sp>
          <p:nvSpPr>
            <p:cNvPr id="50" name="Freeform 50" descr="preencoded.png"/>
            <p:cNvSpPr/>
            <p:nvPr/>
          </p:nvSpPr>
          <p:spPr>
            <a:xfrm>
              <a:off x="0" y="0"/>
              <a:ext cx="401193" cy="501650"/>
            </a:xfrm>
            <a:custGeom>
              <a:avLst/>
              <a:gdLst/>
              <a:ahLst/>
              <a:cxnLst/>
              <a:rect l="l" t="t" r="r" b="b"/>
              <a:pathLst>
                <a:path w="401193" h="501650">
                  <a:moveTo>
                    <a:pt x="0" y="0"/>
                  </a:moveTo>
                  <a:lnTo>
                    <a:pt x="401193" y="0"/>
                  </a:lnTo>
                  <a:lnTo>
                    <a:pt x="401193" y="501650"/>
                  </a:lnTo>
                  <a:lnTo>
                    <a:pt x="0" y="501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" r="-21"/>
              </a:stretch>
            </a:blipFill>
          </p:spPr>
        </p:sp>
      </p:grpSp>
      <p:sp>
        <p:nvSpPr>
          <p:cNvPr id="51" name="TextBox 51"/>
          <p:cNvSpPr txBox="1"/>
          <p:nvPr/>
        </p:nvSpPr>
        <p:spPr>
          <a:xfrm>
            <a:off x="1012924" y="8462665"/>
            <a:ext cx="2934295" cy="39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Security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12924" y="8906173"/>
            <a:ext cx="7787134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Verify authentication, encryption, and authorization mechanisms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9250710" y="7362081"/>
            <a:ext cx="8261598" cy="2223641"/>
            <a:chOff x="0" y="0"/>
            <a:chExt cx="11015463" cy="2964855"/>
          </a:xfrm>
        </p:grpSpPr>
        <p:sp>
          <p:nvSpPr>
            <p:cNvPr id="54" name="Freeform 54"/>
            <p:cNvSpPr/>
            <p:nvPr/>
          </p:nvSpPr>
          <p:spPr>
            <a:xfrm>
              <a:off x="6350" y="6350"/>
              <a:ext cx="11002772" cy="2952115"/>
            </a:xfrm>
            <a:custGeom>
              <a:avLst/>
              <a:gdLst/>
              <a:ahLst/>
              <a:cxnLst/>
              <a:rect l="l" t="t" r="r" b="b"/>
              <a:pathLst>
                <a:path w="11002772" h="2952115">
                  <a:moveTo>
                    <a:pt x="0" y="124841"/>
                  </a:moveTo>
                  <a:cubicBezTo>
                    <a:pt x="0" y="55880"/>
                    <a:pt x="56134" y="0"/>
                    <a:pt x="125222" y="0"/>
                  </a:cubicBezTo>
                  <a:lnTo>
                    <a:pt x="10877550" y="0"/>
                  </a:lnTo>
                  <a:cubicBezTo>
                    <a:pt x="10946765" y="0"/>
                    <a:pt x="11002772" y="55880"/>
                    <a:pt x="11002772" y="124841"/>
                  </a:cubicBezTo>
                  <a:lnTo>
                    <a:pt x="11002772" y="2827274"/>
                  </a:lnTo>
                  <a:cubicBezTo>
                    <a:pt x="11002772" y="2896235"/>
                    <a:pt x="10946638" y="2952115"/>
                    <a:pt x="10877550" y="2952115"/>
                  </a:cubicBezTo>
                  <a:lnTo>
                    <a:pt x="125222" y="2952115"/>
                  </a:lnTo>
                  <a:cubicBezTo>
                    <a:pt x="56007" y="2952115"/>
                    <a:pt x="0" y="2896235"/>
                    <a:pt x="0" y="2827274"/>
                  </a:cubicBezTo>
                  <a:close/>
                </a:path>
              </a:pathLst>
            </a:custGeom>
            <a:solidFill>
              <a:srgbClr val="F9D2D6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11015472" cy="2964815"/>
            </a:xfrm>
            <a:custGeom>
              <a:avLst/>
              <a:gdLst/>
              <a:ahLst/>
              <a:cxnLst/>
              <a:rect l="l" t="t" r="r" b="b"/>
              <a:pathLst>
                <a:path w="11015472" h="2964815">
                  <a:moveTo>
                    <a:pt x="0" y="131191"/>
                  </a:moveTo>
                  <a:cubicBezTo>
                    <a:pt x="0" y="58674"/>
                    <a:pt x="58928" y="0"/>
                    <a:pt x="131572" y="0"/>
                  </a:cubicBezTo>
                  <a:lnTo>
                    <a:pt x="10883900" y="0"/>
                  </a:lnTo>
                  <a:lnTo>
                    <a:pt x="10883900" y="6350"/>
                  </a:lnTo>
                  <a:lnTo>
                    <a:pt x="10883900" y="0"/>
                  </a:lnTo>
                  <a:cubicBezTo>
                    <a:pt x="10956544" y="0"/>
                    <a:pt x="11015472" y="58674"/>
                    <a:pt x="11015472" y="131191"/>
                  </a:cubicBezTo>
                  <a:lnTo>
                    <a:pt x="11009122" y="131191"/>
                  </a:lnTo>
                  <a:lnTo>
                    <a:pt x="11015472" y="131191"/>
                  </a:lnTo>
                  <a:lnTo>
                    <a:pt x="11015472" y="2833624"/>
                  </a:lnTo>
                  <a:lnTo>
                    <a:pt x="11009122" y="2833624"/>
                  </a:lnTo>
                  <a:lnTo>
                    <a:pt x="11015472" y="2833624"/>
                  </a:lnTo>
                  <a:cubicBezTo>
                    <a:pt x="11015472" y="2906141"/>
                    <a:pt x="10956544" y="2964815"/>
                    <a:pt x="10883900" y="2964815"/>
                  </a:cubicBezTo>
                  <a:lnTo>
                    <a:pt x="10883900" y="2958465"/>
                  </a:lnTo>
                  <a:lnTo>
                    <a:pt x="10883900" y="2964815"/>
                  </a:lnTo>
                  <a:lnTo>
                    <a:pt x="131572" y="2964815"/>
                  </a:lnTo>
                  <a:lnTo>
                    <a:pt x="131572" y="2958465"/>
                  </a:lnTo>
                  <a:lnTo>
                    <a:pt x="131572" y="2964815"/>
                  </a:lnTo>
                  <a:cubicBezTo>
                    <a:pt x="58928" y="2964815"/>
                    <a:pt x="0" y="2906141"/>
                    <a:pt x="0" y="2833624"/>
                  </a:cubicBezTo>
                  <a:lnTo>
                    <a:pt x="0" y="131191"/>
                  </a:lnTo>
                  <a:lnTo>
                    <a:pt x="6350" y="131191"/>
                  </a:lnTo>
                  <a:lnTo>
                    <a:pt x="0" y="131191"/>
                  </a:lnTo>
                  <a:moveTo>
                    <a:pt x="12700" y="131191"/>
                  </a:moveTo>
                  <a:lnTo>
                    <a:pt x="12700" y="2833624"/>
                  </a:lnTo>
                  <a:lnTo>
                    <a:pt x="6350" y="2833624"/>
                  </a:lnTo>
                  <a:lnTo>
                    <a:pt x="12700" y="2833624"/>
                  </a:lnTo>
                  <a:cubicBezTo>
                    <a:pt x="12700" y="2899029"/>
                    <a:pt x="65913" y="2952115"/>
                    <a:pt x="131572" y="2952115"/>
                  </a:cubicBezTo>
                  <a:lnTo>
                    <a:pt x="10883900" y="2952115"/>
                  </a:lnTo>
                  <a:cubicBezTo>
                    <a:pt x="10949559" y="2952115"/>
                    <a:pt x="11002772" y="2899029"/>
                    <a:pt x="11002772" y="2833624"/>
                  </a:cubicBezTo>
                  <a:lnTo>
                    <a:pt x="11002772" y="131191"/>
                  </a:lnTo>
                  <a:cubicBezTo>
                    <a:pt x="11002772" y="65786"/>
                    <a:pt x="10949559" y="12700"/>
                    <a:pt x="10883900" y="12700"/>
                  </a:cubicBezTo>
                  <a:lnTo>
                    <a:pt x="131572" y="12700"/>
                  </a:lnTo>
                  <a:lnTo>
                    <a:pt x="131572" y="6350"/>
                  </a:lnTo>
                  <a:lnTo>
                    <a:pt x="131572" y="12700"/>
                  </a:lnTo>
                  <a:cubicBezTo>
                    <a:pt x="65913" y="12700"/>
                    <a:pt x="12700" y="65786"/>
                    <a:pt x="12700" y="1311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9487941" y="7599312"/>
            <a:ext cx="668982" cy="668982"/>
            <a:chOff x="0" y="0"/>
            <a:chExt cx="891977" cy="89197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91921" cy="891921"/>
            </a:xfrm>
            <a:custGeom>
              <a:avLst/>
              <a:gdLst/>
              <a:ahLst/>
              <a:cxnLst/>
              <a:rect l="l" t="t" r="r" b="b"/>
              <a:pathLst>
                <a:path w="891921" h="891921">
                  <a:moveTo>
                    <a:pt x="0" y="446024"/>
                  </a:moveTo>
                  <a:cubicBezTo>
                    <a:pt x="0" y="199644"/>
                    <a:pt x="199644" y="0"/>
                    <a:pt x="446024" y="0"/>
                  </a:cubicBezTo>
                  <a:cubicBezTo>
                    <a:pt x="692404" y="0"/>
                    <a:pt x="891921" y="199644"/>
                    <a:pt x="891921" y="446024"/>
                  </a:cubicBezTo>
                  <a:cubicBezTo>
                    <a:pt x="891921" y="692404"/>
                    <a:pt x="692277" y="891921"/>
                    <a:pt x="446024" y="891921"/>
                  </a:cubicBezTo>
                  <a:cubicBezTo>
                    <a:pt x="199771" y="891921"/>
                    <a:pt x="0" y="692277"/>
                    <a:pt x="0" y="446024"/>
                  </a:cubicBezTo>
                  <a:close/>
                </a:path>
              </a:pathLst>
            </a:custGeom>
            <a:solidFill>
              <a:srgbClr val="DA1B2E"/>
            </a:solidFill>
          </p:spPr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9671894" y="7745611"/>
            <a:ext cx="300930" cy="376238"/>
            <a:chOff x="0" y="0"/>
            <a:chExt cx="401240" cy="501650"/>
          </a:xfrm>
        </p:grpSpPr>
        <p:sp>
          <p:nvSpPr>
            <p:cNvPr id="59" name="Freeform 59" descr="preencoded.png"/>
            <p:cNvSpPr/>
            <p:nvPr/>
          </p:nvSpPr>
          <p:spPr>
            <a:xfrm>
              <a:off x="0" y="0"/>
              <a:ext cx="401193" cy="501650"/>
            </a:xfrm>
            <a:custGeom>
              <a:avLst/>
              <a:gdLst/>
              <a:ahLst/>
              <a:cxnLst/>
              <a:rect l="l" t="t" r="r" b="b"/>
              <a:pathLst>
                <a:path w="401193" h="501650">
                  <a:moveTo>
                    <a:pt x="0" y="0"/>
                  </a:moveTo>
                  <a:lnTo>
                    <a:pt x="401193" y="0"/>
                  </a:lnTo>
                  <a:lnTo>
                    <a:pt x="401193" y="501650"/>
                  </a:lnTo>
                  <a:lnTo>
                    <a:pt x="0" y="501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" r="-21"/>
              </a:stretch>
            </a:blipFill>
          </p:spPr>
        </p:sp>
      </p:grpSp>
      <p:sp>
        <p:nvSpPr>
          <p:cNvPr id="60" name="TextBox 60"/>
          <p:cNvSpPr txBox="1"/>
          <p:nvPr/>
        </p:nvSpPr>
        <p:spPr>
          <a:xfrm>
            <a:off x="9487941" y="8462665"/>
            <a:ext cx="2934295" cy="39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Compatibility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487941" y="8906173"/>
            <a:ext cx="7787134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Test interaction with third-party APIs and external services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7886" y="1728490"/>
            <a:ext cx="8435728" cy="95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Real-World Case Study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6" y="3054102"/>
            <a:ext cx="7997279" cy="5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Online Shopping System Integration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86" y="3947071"/>
            <a:ext cx="27071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7886" y="4454724"/>
            <a:ext cx="5283548" cy="38100"/>
            <a:chOff x="0" y="0"/>
            <a:chExt cx="7044730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44690" cy="50800"/>
            </a:xfrm>
            <a:custGeom>
              <a:avLst/>
              <a:gdLst/>
              <a:ahLst/>
              <a:cxnLst/>
              <a:rect l="l" t="t" r="r" b="b"/>
              <a:pathLst>
                <a:path w="7044690" h="50800">
                  <a:moveTo>
                    <a:pt x="0" y="0"/>
                  </a:moveTo>
                  <a:lnTo>
                    <a:pt x="7044690" y="0"/>
                  </a:lnTo>
                  <a:lnTo>
                    <a:pt x="70446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47886" y="4618584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Add to Cart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886" y="5188149"/>
            <a:ext cx="528354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User adds item to shopping cart module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2152" y="3947071"/>
            <a:ext cx="27071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02152" y="4454724"/>
            <a:ext cx="5283548" cy="38100"/>
            <a:chOff x="0" y="0"/>
            <a:chExt cx="7044730" cy="50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44690" cy="50800"/>
            </a:xfrm>
            <a:custGeom>
              <a:avLst/>
              <a:gdLst/>
              <a:ahLst/>
              <a:cxnLst/>
              <a:rect l="l" t="t" r="r" b="b"/>
              <a:pathLst>
                <a:path w="7044690" h="50800">
                  <a:moveTo>
                    <a:pt x="0" y="0"/>
                  </a:moveTo>
                  <a:lnTo>
                    <a:pt x="7044690" y="0"/>
                  </a:lnTo>
                  <a:lnTo>
                    <a:pt x="70446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502152" y="4618584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Checkout 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2152" y="5188149"/>
            <a:ext cx="528354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Cart data transfers to checkout module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6418" y="3947071"/>
            <a:ext cx="27071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56417" y="4454724"/>
            <a:ext cx="5283696" cy="38100"/>
            <a:chOff x="0" y="0"/>
            <a:chExt cx="7044928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44944" cy="50800"/>
            </a:xfrm>
            <a:custGeom>
              <a:avLst/>
              <a:gdLst/>
              <a:ahLst/>
              <a:cxnLst/>
              <a:rect l="l" t="t" r="r" b="b"/>
              <a:pathLst>
                <a:path w="7044944" h="50800">
                  <a:moveTo>
                    <a:pt x="0" y="0"/>
                  </a:moveTo>
                  <a:lnTo>
                    <a:pt x="7044944" y="0"/>
                  </a:lnTo>
                  <a:lnTo>
                    <a:pt x="704494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056417" y="4618584"/>
            <a:ext cx="3714452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Payment Processing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56417" y="5188149"/>
            <a:ext cx="528369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Payment module processes via third-party gateway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886" y="6528644"/>
            <a:ext cx="27071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47886" y="7036296"/>
            <a:ext cx="8060680" cy="38100"/>
            <a:chOff x="0" y="0"/>
            <a:chExt cx="10747573" cy="50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747629" cy="50800"/>
            </a:xfrm>
            <a:custGeom>
              <a:avLst/>
              <a:gdLst/>
              <a:ahLst/>
              <a:cxnLst/>
              <a:rect l="l" t="t" r="r" b="b"/>
              <a:pathLst>
                <a:path w="10747629" h="50800">
                  <a:moveTo>
                    <a:pt x="0" y="0"/>
                  </a:moveTo>
                  <a:lnTo>
                    <a:pt x="10747629" y="0"/>
                  </a:lnTo>
                  <a:lnTo>
                    <a:pt x="1074762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947886" y="7200156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Inventory Update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7886" y="7769721"/>
            <a:ext cx="8060680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Inventory module updates stock levels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79285" y="6528644"/>
            <a:ext cx="27071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79285" y="7036296"/>
            <a:ext cx="8060829" cy="38100"/>
            <a:chOff x="0" y="0"/>
            <a:chExt cx="10747772" cy="50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747756" cy="50800"/>
            </a:xfrm>
            <a:custGeom>
              <a:avLst/>
              <a:gdLst/>
              <a:ahLst/>
              <a:cxnLst/>
              <a:rect l="l" t="t" r="r" b="b"/>
              <a:pathLst>
                <a:path w="10747756" h="50800">
                  <a:moveTo>
                    <a:pt x="0" y="0"/>
                  </a:moveTo>
                  <a:lnTo>
                    <a:pt x="10747756" y="0"/>
                  </a:lnTo>
                  <a:lnTo>
                    <a:pt x="1074775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1B2E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9279285" y="7200156"/>
            <a:ext cx="3563391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3B3535"/>
                </a:solidFill>
                <a:latin typeface="Arimo Bold"/>
                <a:ea typeface="Arimo Bold"/>
                <a:cs typeface="Arimo Bold"/>
                <a:sym typeface="Arimo Bold"/>
              </a:rPr>
              <a:t>Notification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79285" y="7769721"/>
            <a:ext cx="8060829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System sends confirmation email/SMS to user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0679" y="670323"/>
            <a:ext cx="6848029" cy="865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0679" y="2186136"/>
            <a:ext cx="4108698" cy="5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Advantages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0679" y="2912269"/>
            <a:ext cx="9625905" cy="5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Detects interface defects early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0679" y="3419326"/>
            <a:ext cx="9625905" cy="5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Builds confidence in workflows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0679" y="3926384"/>
            <a:ext cx="9625905" cy="5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Reduces system testing failures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0679" y="4433441"/>
            <a:ext cx="9625905" cy="5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Simulates real-world scenarios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0679" y="5157341"/>
            <a:ext cx="4108698" cy="5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Limitations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0679" y="5883474"/>
            <a:ext cx="9625905" cy="5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Requires significant resources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0679" y="6390531"/>
            <a:ext cx="9625905" cy="5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Complex environment setup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0679" y="6897589"/>
            <a:ext cx="9625905" cy="5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Challenging debugging process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0679" y="7404646"/>
            <a:ext cx="9625905" cy="5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Dependency on stubs/drivers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144000" y="474712"/>
            <a:ext cx="6205686" cy="2209800"/>
            <a:chOff x="0" y="0"/>
            <a:chExt cx="8274248" cy="294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74176" cy="2946400"/>
            </a:xfrm>
            <a:custGeom>
              <a:avLst/>
              <a:gdLst/>
              <a:ahLst/>
              <a:cxnLst/>
              <a:rect l="l" t="t" r="r" b="b"/>
              <a:pathLst>
                <a:path w="8274176" h="2946400">
                  <a:moveTo>
                    <a:pt x="0" y="145669"/>
                  </a:moveTo>
                  <a:cubicBezTo>
                    <a:pt x="0" y="65278"/>
                    <a:pt x="65278" y="0"/>
                    <a:pt x="145669" y="0"/>
                  </a:cubicBezTo>
                  <a:lnTo>
                    <a:pt x="8128508" y="0"/>
                  </a:lnTo>
                  <a:cubicBezTo>
                    <a:pt x="8209026" y="0"/>
                    <a:pt x="8274176" y="65278"/>
                    <a:pt x="8274176" y="145669"/>
                  </a:cubicBezTo>
                  <a:lnTo>
                    <a:pt x="8274176" y="2800731"/>
                  </a:lnTo>
                  <a:cubicBezTo>
                    <a:pt x="8274176" y="2881249"/>
                    <a:pt x="8208899" y="2946400"/>
                    <a:pt x="8128508" y="2946400"/>
                  </a:cubicBezTo>
                  <a:lnTo>
                    <a:pt x="145669" y="2946400"/>
                  </a:lnTo>
                  <a:cubicBezTo>
                    <a:pt x="65278" y="2946400"/>
                    <a:pt x="0" y="2881122"/>
                    <a:pt x="0" y="2800731"/>
                  </a:cubicBezTo>
                  <a:close/>
                </a:path>
              </a:pathLst>
            </a:custGeom>
            <a:solidFill>
              <a:srgbClr val="F7BBC1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380940" y="446137"/>
            <a:ext cx="5234292" cy="43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Integration Testing Frameworks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80940" y="1041796"/>
            <a:ext cx="499735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JUnit - used in java projects</a:t>
            </a:r>
          </a:p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NUnit - provides assertions and test runners </a:t>
            </a:r>
          </a:p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PyTest - pyhton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0679" y="8320980"/>
            <a:ext cx="9450289" cy="124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50"/>
              </a:lnSpc>
            </a:pPr>
            <a:r>
              <a:rPr lang="en-US" sz="7437" b="1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144000" y="2959150"/>
            <a:ext cx="6205686" cy="2209800"/>
            <a:chOff x="0" y="0"/>
            <a:chExt cx="8274248" cy="294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74176" cy="2946400"/>
            </a:xfrm>
            <a:custGeom>
              <a:avLst/>
              <a:gdLst/>
              <a:ahLst/>
              <a:cxnLst/>
              <a:rect l="l" t="t" r="r" b="b"/>
              <a:pathLst>
                <a:path w="8274176" h="2946400">
                  <a:moveTo>
                    <a:pt x="0" y="145669"/>
                  </a:moveTo>
                  <a:cubicBezTo>
                    <a:pt x="0" y="65278"/>
                    <a:pt x="65278" y="0"/>
                    <a:pt x="145669" y="0"/>
                  </a:cubicBezTo>
                  <a:lnTo>
                    <a:pt x="8128508" y="0"/>
                  </a:lnTo>
                  <a:cubicBezTo>
                    <a:pt x="8209026" y="0"/>
                    <a:pt x="8274176" y="65278"/>
                    <a:pt x="8274176" y="145669"/>
                  </a:cubicBezTo>
                  <a:lnTo>
                    <a:pt x="8274176" y="2800731"/>
                  </a:lnTo>
                  <a:cubicBezTo>
                    <a:pt x="8274176" y="2881249"/>
                    <a:pt x="8208899" y="2946400"/>
                    <a:pt x="8128508" y="2946400"/>
                  </a:cubicBezTo>
                  <a:lnTo>
                    <a:pt x="145669" y="2946400"/>
                  </a:lnTo>
                  <a:cubicBezTo>
                    <a:pt x="65278" y="2946400"/>
                    <a:pt x="0" y="2881122"/>
                    <a:pt x="0" y="2800731"/>
                  </a:cubicBezTo>
                  <a:close/>
                </a:path>
              </a:pathLst>
            </a:custGeom>
            <a:solidFill>
              <a:srgbClr val="F7BBC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144000" y="5654725"/>
            <a:ext cx="6205686" cy="2209800"/>
            <a:chOff x="0" y="0"/>
            <a:chExt cx="8274248" cy="294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274176" cy="2946400"/>
            </a:xfrm>
            <a:custGeom>
              <a:avLst/>
              <a:gdLst/>
              <a:ahLst/>
              <a:cxnLst/>
              <a:rect l="l" t="t" r="r" b="b"/>
              <a:pathLst>
                <a:path w="8274176" h="2946400">
                  <a:moveTo>
                    <a:pt x="0" y="145669"/>
                  </a:moveTo>
                  <a:cubicBezTo>
                    <a:pt x="0" y="65278"/>
                    <a:pt x="65278" y="0"/>
                    <a:pt x="145669" y="0"/>
                  </a:cubicBezTo>
                  <a:lnTo>
                    <a:pt x="8128508" y="0"/>
                  </a:lnTo>
                  <a:cubicBezTo>
                    <a:pt x="8209026" y="0"/>
                    <a:pt x="8274176" y="65278"/>
                    <a:pt x="8274176" y="145669"/>
                  </a:cubicBezTo>
                  <a:lnTo>
                    <a:pt x="8274176" y="2800731"/>
                  </a:lnTo>
                  <a:cubicBezTo>
                    <a:pt x="8274176" y="2881249"/>
                    <a:pt x="8208899" y="2946400"/>
                    <a:pt x="8128508" y="2946400"/>
                  </a:cubicBezTo>
                  <a:lnTo>
                    <a:pt x="145669" y="2946400"/>
                  </a:lnTo>
                  <a:cubicBezTo>
                    <a:pt x="65278" y="2946400"/>
                    <a:pt x="0" y="2881122"/>
                    <a:pt x="0" y="2800731"/>
                  </a:cubicBezTo>
                  <a:close/>
                </a:path>
              </a:pathLst>
            </a:custGeom>
            <a:solidFill>
              <a:srgbClr val="F7BBC1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144000" y="8001745"/>
            <a:ext cx="6205686" cy="2209800"/>
            <a:chOff x="0" y="0"/>
            <a:chExt cx="8274248" cy="294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74176" cy="2946400"/>
            </a:xfrm>
            <a:custGeom>
              <a:avLst/>
              <a:gdLst/>
              <a:ahLst/>
              <a:cxnLst/>
              <a:rect l="l" t="t" r="r" b="b"/>
              <a:pathLst>
                <a:path w="8274176" h="2946400">
                  <a:moveTo>
                    <a:pt x="0" y="145669"/>
                  </a:moveTo>
                  <a:cubicBezTo>
                    <a:pt x="0" y="65278"/>
                    <a:pt x="65278" y="0"/>
                    <a:pt x="145669" y="0"/>
                  </a:cubicBezTo>
                  <a:lnTo>
                    <a:pt x="8128508" y="0"/>
                  </a:lnTo>
                  <a:cubicBezTo>
                    <a:pt x="8209026" y="0"/>
                    <a:pt x="8274176" y="65278"/>
                    <a:pt x="8274176" y="145669"/>
                  </a:cubicBezTo>
                  <a:lnTo>
                    <a:pt x="8274176" y="2800731"/>
                  </a:lnTo>
                  <a:cubicBezTo>
                    <a:pt x="8274176" y="2881249"/>
                    <a:pt x="8208899" y="2946400"/>
                    <a:pt x="8128508" y="2946400"/>
                  </a:cubicBezTo>
                  <a:lnTo>
                    <a:pt x="145669" y="2946400"/>
                  </a:lnTo>
                  <a:cubicBezTo>
                    <a:pt x="65278" y="2946400"/>
                    <a:pt x="0" y="2881122"/>
                    <a:pt x="0" y="2800731"/>
                  </a:cubicBezTo>
                  <a:close/>
                </a:path>
              </a:pathLst>
            </a:custGeom>
            <a:solidFill>
              <a:srgbClr val="F7BBC1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594881" y="3479850"/>
            <a:ext cx="5427718" cy="161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Postman</a:t>
            </a:r>
          </a:p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soapUI</a:t>
            </a:r>
          </a:p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Karate DSL</a:t>
            </a:r>
          </a:p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REST Assured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42146" y="6390531"/>
            <a:ext cx="499735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Selenium</a:t>
            </a:r>
          </a:p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Cypress</a:t>
            </a:r>
          </a:p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Katalon studio    Appium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80940" y="8771979"/>
            <a:ext cx="499735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FitNesse              VectorCAST</a:t>
            </a:r>
          </a:p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Cucumber </a:t>
            </a:r>
          </a:p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Tessy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94881" y="2977555"/>
            <a:ext cx="5427718" cy="43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API and Service Testing Tools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42146" y="5762104"/>
            <a:ext cx="5036146" cy="43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UI &amp; Workflow Testing Tools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42146" y="8239870"/>
            <a:ext cx="4569470" cy="43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Specialized Testing Tools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622</Words>
  <Application>Microsoft Office PowerPoint</Application>
  <PresentationFormat>Custom</PresentationFormat>
  <Paragraphs>137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Arimo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Integration-Testing.pptx</dc:title>
  <dc:creator>kevin kihara</dc:creator>
  <cp:lastModifiedBy>Kevin Kihara</cp:lastModifiedBy>
  <cp:revision>5</cp:revision>
  <dcterms:created xsi:type="dcterms:W3CDTF">2006-08-16T00:00:00Z</dcterms:created>
  <dcterms:modified xsi:type="dcterms:W3CDTF">2025-10-06T13:50:41Z</dcterms:modified>
  <dc:identifier>DAGzySzsldA</dc:identifier>
</cp:coreProperties>
</file>